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82" r:id="rId5"/>
    <p:sldId id="283" r:id="rId6"/>
    <p:sldId id="285" r:id="rId7"/>
    <p:sldId id="284" r:id="rId8"/>
    <p:sldId id="286" r:id="rId9"/>
    <p:sldId id="287" r:id="rId10"/>
    <p:sldId id="288" r:id="rId11"/>
    <p:sldId id="289" r:id="rId12"/>
    <p:sldId id="290" r:id="rId13"/>
    <p:sldId id="291" r:id="rId14"/>
    <p:sldId id="292" r:id="rId15"/>
    <p:sldId id="293" r:id="rId16"/>
    <p:sldId id="29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7878"/>
    <a:srgbClr val="24A9E1"/>
    <a:srgbClr val="2CAB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574" autoAdjust="0"/>
  </p:normalViewPr>
  <p:slideViewPr>
    <p:cSldViewPr snapToGrid="0">
      <p:cViewPr varScale="1">
        <p:scale>
          <a:sx n="159" d="100"/>
          <a:sy n="159" d="100"/>
        </p:scale>
        <p:origin x="156" y="21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3/2/2020</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9EC30E-1A71-4188-9BE7-E2A64929A436}" type="datetimeFigureOut">
              <a:rPr lang="en-US" noProof="0" smtClean="0"/>
              <a:t>3/2/2020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0193B-564F-4854-8A52-728F3FB19C85}" type="slidenum">
              <a:rPr lang="en-US" noProof="0" smtClean="0"/>
              <a:t>‹#›</a:t>
            </a:fld>
            <a:endParaRPr lang="en-US" noProof="0"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Small Image">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9980476" y="0"/>
            <a:ext cx="2211524" cy="6858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tx1"/>
                </a:solidFill>
                <a:latin typeface="+mj-lt"/>
              </a:defRPr>
            </a:lvl1pPr>
          </a:lstStyle>
          <a:p>
            <a:r>
              <a:rPr lang="en-US" noProof="0"/>
              <a:t>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11904" y="4650539"/>
            <a:ext cx="3401478" cy="1192038"/>
          </a:xfrm>
          <a:solidFill>
            <a:schemeClr val="tx1"/>
          </a:solidFill>
        </p:spPr>
        <p:txBody>
          <a:bodyPr lIns="252000" tIns="0" anchor="ctr"/>
          <a:lstStyle>
            <a:lvl1pPr marL="0" indent="0" algn="l">
              <a:lnSpc>
                <a:spcPct val="100000"/>
              </a:lnSpc>
              <a:buNone/>
              <a:defRPr sz="1800" i="1">
                <a:solidFill>
                  <a:schemeClr val="bg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916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572900" y="1511476"/>
            <a:ext cx="2916000" cy="467924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713800" y="1511475"/>
            <a:ext cx="291600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1764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290450" y="1512000"/>
            <a:ext cx="176400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4148900" y="1512000"/>
            <a:ext cx="176400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6007350" y="1507535"/>
            <a:ext cx="176400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865800" y="1507535"/>
            <a:ext cx="1764000" cy="468371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B5A8293F-A5B5-4FCC-BF27-A25B1BAFF245}"/>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8E801980-CBAE-4A50-886D-54D7BB2E19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DF756E-F310-4229-ACDD-055D299A95FB}"/>
              </a:ext>
            </a:extLst>
          </p:cNvPr>
          <p:cNvSpPr/>
          <p:nvPr userDrawn="1"/>
        </p:nvSpPr>
        <p:spPr>
          <a:xfrm>
            <a:off x="6297105" y="424206"/>
            <a:ext cx="5505254" cy="57314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E25951D2-91DB-40E7-95D5-4B372602DEB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9" name="Subtitle 2">
            <a:extLst>
              <a:ext uri="{FF2B5EF4-FFF2-40B4-BE49-F238E27FC236}">
                <a16:creationId xmlns:a16="http://schemas.microsoft.com/office/drawing/2014/main" id="{07666241-4AF6-458A-A571-6C6C291D72F1}"/>
              </a:ext>
            </a:extLst>
          </p:cNvPr>
          <p:cNvSpPr>
            <a:spLocks noGrp="1"/>
          </p:cNvSpPr>
          <p:nvPr>
            <p:ph type="subTitle" idx="1"/>
          </p:nvPr>
        </p:nvSpPr>
        <p:spPr>
          <a:xfrm>
            <a:off x="6532775" y="3639199"/>
            <a:ext cx="5053936"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6" name="Title 5">
            <a:extLst>
              <a:ext uri="{FF2B5EF4-FFF2-40B4-BE49-F238E27FC236}">
                <a16:creationId xmlns:a16="http://schemas.microsoft.com/office/drawing/2014/main" id="{6F4F2BBF-F210-4954-9C73-A0030AACDDFE}"/>
              </a:ext>
            </a:extLst>
          </p:cNvPr>
          <p:cNvSpPr>
            <a:spLocks noGrp="1"/>
          </p:cNvSpPr>
          <p:nvPr>
            <p:ph type="title" hasCustomPrompt="1"/>
          </p:nvPr>
        </p:nvSpPr>
        <p:spPr>
          <a:xfrm>
            <a:off x="6532775" y="993303"/>
            <a:ext cx="5053936" cy="2513468"/>
          </a:xfrm>
        </p:spPr>
        <p:txBody>
          <a:bodyPr/>
          <a:lstStyle>
            <a:lvl1pPr>
              <a:defRPr sz="5400" cap="none">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3217260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Content Placeholder 2">
            <a:extLst>
              <a:ext uri="{FF2B5EF4-FFF2-40B4-BE49-F238E27FC236}">
                <a16:creationId xmlns:a16="http://schemas.microsoft.com/office/drawing/2014/main" id="{FD1EE834-4B70-4715-8346-1C0298347EE0}"/>
              </a:ext>
            </a:extLst>
          </p:cNvPr>
          <p:cNvSpPr>
            <a:spLocks noGrp="1"/>
          </p:cNvSpPr>
          <p:nvPr>
            <p:ph idx="1"/>
          </p:nvPr>
        </p:nvSpPr>
        <p:spPr>
          <a:xfrm>
            <a:off x="432000" y="1046375"/>
            <a:ext cx="9198000" cy="5130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13996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7" name="Content Placeholder 2">
            <a:extLst>
              <a:ext uri="{FF2B5EF4-FFF2-40B4-BE49-F238E27FC236}">
                <a16:creationId xmlns:a16="http://schemas.microsoft.com/office/drawing/2014/main" id="{EAE43F4C-1A64-4197-A44B-E6EB874E243B}"/>
              </a:ext>
            </a:extLst>
          </p:cNvPr>
          <p:cNvSpPr>
            <a:spLocks noGrp="1"/>
          </p:cNvSpPr>
          <p:nvPr>
            <p:ph sz="half" idx="1"/>
          </p:nvPr>
        </p:nvSpPr>
        <p:spPr>
          <a:xfrm>
            <a:off x="432000" y="1046376"/>
            <a:ext cx="4435831" cy="5130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a:extLst>
              <a:ext uri="{FF2B5EF4-FFF2-40B4-BE49-F238E27FC236}">
                <a16:creationId xmlns:a16="http://schemas.microsoft.com/office/drawing/2014/main" id="{D7B3F5B8-DC28-4878-AC9F-D434D7542D8F}"/>
              </a:ext>
            </a:extLst>
          </p:cNvPr>
          <p:cNvSpPr>
            <a:spLocks noGrp="1"/>
          </p:cNvSpPr>
          <p:nvPr>
            <p:ph sz="half" idx="2"/>
          </p:nvPr>
        </p:nvSpPr>
        <p:spPr>
          <a:xfrm>
            <a:off x="5194169" y="1046376"/>
            <a:ext cx="4435831" cy="51305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28349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7" name="Text Placeholder 2">
            <a:extLst>
              <a:ext uri="{FF2B5EF4-FFF2-40B4-BE49-F238E27FC236}">
                <a16:creationId xmlns:a16="http://schemas.microsoft.com/office/drawing/2014/main" id="{CB97B01E-88B2-448F-BD96-A1AAFA39AC1E}"/>
              </a:ext>
            </a:extLst>
          </p:cNvPr>
          <p:cNvSpPr>
            <a:spLocks noGrp="1"/>
          </p:cNvSpPr>
          <p:nvPr>
            <p:ph type="body" idx="1"/>
          </p:nvPr>
        </p:nvSpPr>
        <p:spPr>
          <a:xfrm>
            <a:off x="432000" y="1068420"/>
            <a:ext cx="4434840" cy="823912"/>
          </a:xfrm>
          <a:solidFill>
            <a:schemeClr val="tx1"/>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8" name="Text Placeholder 4">
            <a:extLst>
              <a:ext uri="{FF2B5EF4-FFF2-40B4-BE49-F238E27FC236}">
                <a16:creationId xmlns:a16="http://schemas.microsoft.com/office/drawing/2014/main" id="{40BADDE2-4EE6-41B4-804C-EBF680128B40}"/>
              </a:ext>
            </a:extLst>
          </p:cNvPr>
          <p:cNvSpPr>
            <a:spLocks noGrp="1"/>
          </p:cNvSpPr>
          <p:nvPr>
            <p:ph type="body" sz="quarter" idx="3"/>
          </p:nvPr>
        </p:nvSpPr>
        <p:spPr>
          <a:xfrm>
            <a:off x="5195160" y="1068420"/>
            <a:ext cx="4434840" cy="823912"/>
          </a:xfrm>
          <a:solidFill>
            <a:schemeClr val="tx1"/>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9" name="Content Placeholder 3">
            <a:extLst>
              <a:ext uri="{FF2B5EF4-FFF2-40B4-BE49-F238E27FC236}">
                <a16:creationId xmlns:a16="http://schemas.microsoft.com/office/drawing/2014/main" id="{BB0A14E0-899D-4594-BC9E-AE89BF0D3AB7}"/>
              </a:ext>
            </a:extLst>
          </p:cNvPr>
          <p:cNvSpPr>
            <a:spLocks noGrp="1"/>
          </p:cNvSpPr>
          <p:nvPr>
            <p:ph sz="half" idx="2"/>
          </p:nvPr>
        </p:nvSpPr>
        <p:spPr>
          <a:xfrm>
            <a:off x="432001" y="2096752"/>
            <a:ext cx="4434840" cy="4092911"/>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5">
            <a:extLst>
              <a:ext uri="{FF2B5EF4-FFF2-40B4-BE49-F238E27FC236}">
                <a16:creationId xmlns:a16="http://schemas.microsoft.com/office/drawing/2014/main" id="{2C699014-D902-4E9A-80CD-8D2BCFE67097}"/>
              </a:ext>
            </a:extLst>
          </p:cNvPr>
          <p:cNvSpPr>
            <a:spLocks noGrp="1"/>
          </p:cNvSpPr>
          <p:nvPr>
            <p:ph sz="quarter" idx="4"/>
          </p:nvPr>
        </p:nvSpPr>
        <p:spPr>
          <a:xfrm>
            <a:off x="5195160" y="2096752"/>
            <a:ext cx="4434840" cy="4092911"/>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925328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a:xfrm>
            <a:off x="432000" y="6356350"/>
            <a:ext cx="4114800" cy="365125"/>
          </a:xfrm>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Title 1">
            <a:extLst>
              <a:ext uri="{FF2B5EF4-FFF2-40B4-BE49-F238E27FC236}">
                <a16:creationId xmlns:a16="http://schemas.microsoft.com/office/drawing/2014/main" id="{AC67C685-BABE-4B77-8C5E-B39B093D3AEA}"/>
              </a:ext>
            </a:extLst>
          </p:cNvPr>
          <p:cNvSpPr>
            <a:spLocks noGrp="1"/>
          </p:cNvSpPr>
          <p:nvPr>
            <p:ph type="title"/>
          </p:nvPr>
        </p:nvSpPr>
        <p:spPr>
          <a:xfrm>
            <a:off x="432001" y="457200"/>
            <a:ext cx="3159612" cy="1600200"/>
          </a:xfrm>
        </p:spPr>
        <p:txBody>
          <a:bodyPr anchor="b"/>
          <a:lstStyle>
            <a:lvl1pPr>
              <a:defRPr sz="2800"/>
            </a:lvl1pPr>
          </a:lstStyle>
          <a:p>
            <a:r>
              <a:rPr lang="en-US" noProof="0"/>
              <a:t>Click to edit Master title style</a:t>
            </a:r>
          </a:p>
        </p:txBody>
      </p:sp>
      <p:sp>
        <p:nvSpPr>
          <p:cNvPr id="9" name="Text Placeholder 3">
            <a:extLst>
              <a:ext uri="{FF2B5EF4-FFF2-40B4-BE49-F238E27FC236}">
                <a16:creationId xmlns:a16="http://schemas.microsoft.com/office/drawing/2014/main" id="{0B6B7795-36CC-459B-AE8B-7FB2F40AF37C}"/>
              </a:ext>
            </a:extLst>
          </p:cNvPr>
          <p:cNvSpPr>
            <a:spLocks noGrp="1"/>
          </p:cNvSpPr>
          <p:nvPr>
            <p:ph type="body" sz="half" idx="2"/>
          </p:nvPr>
        </p:nvSpPr>
        <p:spPr>
          <a:xfrm>
            <a:off x="432001" y="2057400"/>
            <a:ext cx="3159612" cy="4126584"/>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0" name="Content Placeholder 2">
            <a:extLst>
              <a:ext uri="{FF2B5EF4-FFF2-40B4-BE49-F238E27FC236}">
                <a16:creationId xmlns:a16="http://schemas.microsoft.com/office/drawing/2014/main" id="{79F53EF1-D412-467C-B7CE-30536F140AE1}"/>
              </a:ext>
            </a:extLst>
          </p:cNvPr>
          <p:cNvSpPr>
            <a:spLocks noGrp="1"/>
          </p:cNvSpPr>
          <p:nvPr>
            <p:ph idx="1"/>
          </p:nvPr>
        </p:nvSpPr>
        <p:spPr>
          <a:xfrm>
            <a:off x="3770722" y="457201"/>
            <a:ext cx="6023727" cy="5726784"/>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714757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a:xfrm>
            <a:off x="432000" y="6356350"/>
            <a:ext cx="4114800" cy="365125"/>
          </a:xfrm>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Title 1">
            <a:extLst>
              <a:ext uri="{FF2B5EF4-FFF2-40B4-BE49-F238E27FC236}">
                <a16:creationId xmlns:a16="http://schemas.microsoft.com/office/drawing/2014/main" id="{AC67C685-BABE-4B77-8C5E-B39B093D3AEA}"/>
              </a:ext>
            </a:extLst>
          </p:cNvPr>
          <p:cNvSpPr>
            <a:spLocks noGrp="1"/>
          </p:cNvSpPr>
          <p:nvPr>
            <p:ph type="title"/>
          </p:nvPr>
        </p:nvSpPr>
        <p:spPr>
          <a:xfrm>
            <a:off x="432001" y="457200"/>
            <a:ext cx="3159612" cy="1600200"/>
          </a:xfrm>
        </p:spPr>
        <p:txBody>
          <a:bodyPr anchor="b"/>
          <a:lstStyle>
            <a:lvl1pPr>
              <a:defRPr sz="2800"/>
            </a:lvl1pPr>
          </a:lstStyle>
          <a:p>
            <a:r>
              <a:rPr lang="en-US" noProof="0"/>
              <a:t>Click to edit Master title style</a:t>
            </a:r>
          </a:p>
        </p:txBody>
      </p:sp>
      <p:sp>
        <p:nvSpPr>
          <p:cNvPr id="9" name="Text Placeholder 3">
            <a:extLst>
              <a:ext uri="{FF2B5EF4-FFF2-40B4-BE49-F238E27FC236}">
                <a16:creationId xmlns:a16="http://schemas.microsoft.com/office/drawing/2014/main" id="{0B6B7795-36CC-459B-AE8B-7FB2F40AF37C}"/>
              </a:ext>
            </a:extLst>
          </p:cNvPr>
          <p:cNvSpPr>
            <a:spLocks noGrp="1"/>
          </p:cNvSpPr>
          <p:nvPr>
            <p:ph type="body" sz="half" idx="2"/>
          </p:nvPr>
        </p:nvSpPr>
        <p:spPr>
          <a:xfrm>
            <a:off x="432001" y="2057400"/>
            <a:ext cx="3159612" cy="4126584"/>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10319378-269C-406E-9B84-FCF22DA02EFF}"/>
              </a:ext>
            </a:extLst>
          </p:cNvPr>
          <p:cNvSpPr>
            <a:spLocks noGrp="1"/>
          </p:cNvSpPr>
          <p:nvPr>
            <p:ph type="pic" idx="1"/>
          </p:nvPr>
        </p:nvSpPr>
        <p:spPr>
          <a:xfrm>
            <a:off x="3788021" y="457201"/>
            <a:ext cx="5949868" cy="57267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2103075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11579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54ED587-2D2F-4D3F-B55B-C64465AB4EC5}"/>
              </a:ext>
            </a:extLst>
          </p:cNvPr>
          <p:cNvSpPr/>
          <p:nvPr userDrawn="1"/>
        </p:nvSpPr>
        <p:spPr>
          <a:xfrm>
            <a:off x="69274" y="66963"/>
            <a:ext cx="9911201" cy="6727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noProof="0"/>
              <a:t>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218115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2310D190-B83D-438A-91BC-470C41B22A29}"/>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13976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Large Image">
    <p:bg>
      <p:bgPr>
        <a:solidFill>
          <a:schemeClr val="bg1"/>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069FFAE5-B16E-4571-88F7-52FA5354B1A1}"/>
              </a:ext>
            </a:extLst>
          </p:cNvPr>
          <p:cNvSpPr>
            <a:spLocks noGrp="1"/>
          </p:cNvSpPr>
          <p:nvPr>
            <p:ph type="pic" sz="quarter" idx="13" hasCustomPrompt="1"/>
          </p:nvPr>
        </p:nvSpPr>
        <p:spPr>
          <a:xfrm>
            <a:off x="69273" y="63691"/>
            <a:ext cx="9911201" cy="6727346"/>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noProof="0"/>
              <a:t>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E798A99C-9485-48F0-8E1E-227AD1348A45}"/>
              </a:ext>
            </a:extLst>
          </p:cNvPr>
          <p:cNvSpPr>
            <a:spLocks noGrp="1"/>
          </p:cNvSpPr>
          <p:nvPr>
            <p:ph type="sldNum" sz="quarter" idx="11"/>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409473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19200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a:lstStyle>
            <a:lvl1pPr algn="r">
              <a:defRPr>
                <a:solidFill>
                  <a:schemeClr val="tx1"/>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445000" y="2908300"/>
            <a:ext cx="5184800" cy="3283700"/>
          </a:xfrm>
          <a:solidFill>
            <a:schemeClr val="bg1"/>
          </a:solidFill>
        </p:spPr>
        <p:txBody>
          <a:bodyPr lIns="180000" tIns="252000" rIns="25200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823393" y="1343906"/>
            <a:ext cx="3736800" cy="3933645"/>
          </a:xfrm>
          <a:solidFill>
            <a:schemeClr val="bg1"/>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p:txBody>
          <a:bodyPr/>
          <a:lstStyle/>
          <a:p>
            <a:fld id="{19B51A1E-902D-48AF-9020-955120F399B6}" type="slidenum">
              <a:rPr lang="en-US" noProof="0" smtClean="0"/>
              <a:pPr/>
              <a:t>‹#›</a:t>
            </a:fld>
            <a:endParaRPr lang="en-US" noProof="0" dirty="0"/>
          </a:p>
        </p:txBody>
      </p:sp>
      <p:sp>
        <p:nvSpPr>
          <p:cNvPr id="9" name="Picture Placeholder 6">
            <a:extLst>
              <a:ext uri="{FF2B5EF4-FFF2-40B4-BE49-F238E27FC236}">
                <a16:creationId xmlns:a16="http://schemas.microsoft.com/office/drawing/2014/main" id="{492C2A1D-F7BD-46B6-BC01-15D365ACD50B}"/>
              </a:ext>
            </a:extLst>
          </p:cNvPr>
          <p:cNvSpPr>
            <a:spLocks noGrp="1"/>
          </p:cNvSpPr>
          <p:nvPr>
            <p:ph type="pic" sz="quarter" idx="14" hasCustomPrompt="1"/>
          </p:nvPr>
        </p:nvSpPr>
        <p:spPr>
          <a:xfrm>
            <a:off x="7560193" y="1344803"/>
            <a:ext cx="3737526" cy="3933645"/>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6" name="Title 5">
            <a:extLst>
              <a:ext uri="{FF2B5EF4-FFF2-40B4-BE49-F238E27FC236}">
                <a16:creationId xmlns:a16="http://schemas.microsoft.com/office/drawing/2014/main" id="{7F4F1543-153D-4F77-A4A9-C9BBA1C2052E}"/>
              </a:ext>
            </a:extLst>
          </p:cNvPr>
          <p:cNvSpPr>
            <a:spLocks noGrp="1"/>
          </p:cNvSpPr>
          <p:nvPr>
            <p:ph type="title"/>
          </p:nvPr>
        </p:nvSpPr>
        <p:spPr>
          <a:xfrm>
            <a:off x="432000" y="432000"/>
            <a:ext cx="9131100" cy="432000"/>
          </a:xfrm>
        </p:spPr>
        <p:txBody>
          <a:bodyPr/>
          <a:lstStyle/>
          <a:p>
            <a:r>
              <a:rPr lang="en-US" noProof="0"/>
              <a:t>Click to edit Master title style</a:t>
            </a:r>
          </a:p>
        </p:txBody>
      </p:sp>
      <p:sp>
        <p:nvSpPr>
          <p:cNvPr id="11" name="Subtitle 2">
            <a:extLst>
              <a:ext uri="{FF2B5EF4-FFF2-40B4-BE49-F238E27FC236}">
                <a16:creationId xmlns:a16="http://schemas.microsoft.com/office/drawing/2014/main" id="{9FAA210E-391A-499A-89D5-F222045FD1A4}"/>
              </a:ext>
            </a:extLst>
          </p:cNvPr>
          <p:cNvSpPr>
            <a:spLocks noGrp="1"/>
          </p:cNvSpPr>
          <p:nvPr>
            <p:ph type="body" sz="quarter" idx="32" hasCustomPrompt="1"/>
          </p:nvPr>
        </p:nvSpPr>
        <p:spPr>
          <a:xfrm>
            <a:off x="431800" y="1008000"/>
            <a:ext cx="68959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234719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432296"/>
            <a:ext cx="4500000" cy="527076"/>
          </a:xfrm>
          <a:solidFill>
            <a:schemeClr val="tx1"/>
          </a:solidFill>
        </p:spPr>
        <p:txBody>
          <a:bodyPr lIns="180000" tIns="36000" anchor="ctr"/>
          <a:lstStyle>
            <a:lvl1pPr marL="0" indent="0">
              <a:buNone/>
              <a:defRPr sz="2400" b="1" spc="-15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4500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5129800" y="1433105"/>
            <a:ext cx="4500000" cy="525283"/>
          </a:xfrm>
          <a:solidFill>
            <a:schemeClr val="tx1"/>
          </a:solidFill>
        </p:spPr>
        <p:txBody>
          <a:bodyPr lIns="180000" tIns="36000" anchor="ctr"/>
          <a:lstStyle>
            <a:lvl1pPr marL="0" indent="0">
              <a:buNone/>
              <a:defRPr sz="2400" b="1" spc="-150">
                <a:solidFill>
                  <a:schemeClr val="bg1"/>
                </a:solidFill>
                <a:latin typeface="+mj-lt"/>
              </a:defRPr>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5129800" y="2020359"/>
            <a:ext cx="4500000" cy="4170891"/>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275D237A-BD90-4D90-B328-7F1A502A266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299200" y="432000"/>
            <a:ext cx="5472113" cy="5759250"/>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75314" y="5096632"/>
            <a:ext cx="2028686" cy="1094618"/>
          </a:xfrm>
        </p:spPr>
        <p:txBody>
          <a:bodyPr anchor="b"/>
          <a:lstStyle>
            <a:lvl1pPr marL="0" indent="0" algn="r">
              <a:buNone/>
              <a:defRPr i="1">
                <a:solidFill>
                  <a:schemeClr val="tx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E25951D2-91DB-40E7-95D5-4B372602DEB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28F8443E-0D06-4057-933B-C87E884C5F72}"/>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174360" y="2112793"/>
            <a:ext cx="6798250" cy="1674470"/>
          </a:xfrm>
        </p:spPr>
        <p:txBody>
          <a:bodyPr anchor="ctr"/>
          <a:lstStyle>
            <a:lvl1pPr algn="ctr">
              <a:lnSpc>
                <a:spcPct val="100000"/>
              </a:lnSpc>
              <a:defRPr sz="6000" b="1" cap="all" spc="-300" baseline="0">
                <a:solidFill>
                  <a:schemeClr val="tx1"/>
                </a:solidFill>
                <a:latin typeface="+mj-lt"/>
              </a:defRPr>
            </a:lvl1pPr>
          </a:lstStyle>
          <a:p>
            <a:r>
              <a:rPr lang="en-US" noProof="0"/>
              <a:t>Thank you</a:t>
            </a:r>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Text Placeholder 5">
            <a:extLst>
              <a:ext uri="{FF2B5EF4-FFF2-40B4-BE49-F238E27FC236}">
                <a16:creationId xmlns:a16="http://schemas.microsoft.com/office/drawing/2014/main" id="{CA3EFDD3-A9D2-4EB6-BB2A-F6999D9F7EA6}"/>
              </a:ext>
            </a:extLst>
          </p:cNvPr>
          <p:cNvSpPr>
            <a:spLocks noGrp="1"/>
          </p:cNvSpPr>
          <p:nvPr>
            <p:ph type="body" sz="quarter" idx="15" hasCustomPrompt="1"/>
          </p:nvPr>
        </p:nvSpPr>
        <p:spPr>
          <a:xfrm>
            <a:off x="2174361" y="4035727"/>
            <a:ext cx="3329850" cy="382887"/>
          </a:xfrm>
        </p:spPr>
        <p:txBody>
          <a:bodyPr/>
          <a:lstStyle>
            <a:lvl1pPr marL="0" indent="0" algn="r">
              <a:buNone/>
              <a:defRPr sz="2400"/>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2" name="Text Placeholder 6">
            <a:extLst>
              <a:ext uri="{FF2B5EF4-FFF2-40B4-BE49-F238E27FC236}">
                <a16:creationId xmlns:a16="http://schemas.microsoft.com/office/drawing/2014/main" id="{261ED1F7-B623-43D9-9BDA-8808C5CFAFFB}"/>
              </a:ext>
            </a:extLst>
          </p:cNvPr>
          <p:cNvSpPr>
            <a:spLocks noGrp="1"/>
          </p:cNvSpPr>
          <p:nvPr>
            <p:ph type="body" sz="quarter" idx="16" hasCustomPrompt="1"/>
          </p:nvPr>
        </p:nvSpPr>
        <p:spPr>
          <a:xfrm>
            <a:off x="6062268" y="4150118"/>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3" name="Text Placeholder 7">
            <a:extLst>
              <a:ext uri="{FF2B5EF4-FFF2-40B4-BE49-F238E27FC236}">
                <a16:creationId xmlns:a16="http://schemas.microsoft.com/office/drawing/2014/main" id="{E27366FC-4115-4122-9CE2-5FA9D424AD51}"/>
              </a:ext>
            </a:extLst>
          </p:cNvPr>
          <p:cNvSpPr>
            <a:spLocks noGrp="1"/>
          </p:cNvSpPr>
          <p:nvPr>
            <p:ph type="body" sz="quarter" idx="17" hasCustomPrompt="1"/>
          </p:nvPr>
        </p:nvSpPr>
        <p:spPr>
          <a:xfrm>
            <a:off x="6062268" y="4540691"/>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4" name="Text Placeholder 8">
            <a:extLst>
              <a:ext uri="{FF2B5EF4-FFF2-40B4-BE49-F238E27FC236}">
                <a16:creationId xmlns:a16="http://schemas.microsoft.com/office/drawing/2014/main" id="{DEB36829-2F8B-4E22-AB6D-4111D18AF847}"/>
              </a:ext>
            </a:extLst>
          </p:cNvPr>
          <p:cNvSpPr>
            <a:spLocks noGrp="1"/>
          </p:cNvSpPr>
          <p:nvPr>
            <p:ph type="body" sz="quarter" idx="18" hasCustomPrompt="1"/>
          </p:nvPr>
        </p:nvSpPr>
        <p:spPr>
          <a:xfrm>
            <a:off x="6062268" y="4931263"/>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Tree>
    <p:extLst>
      <p:ext uri="{BB962C8B-B14F-4D97-AF65-F5344CB8AC3E}">
        <p14:creationId xmlns:p14="http://schemas.microsoft.com/office/powerpoint/2010/main" val="3189010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3442953D-28FC-41B5-A1BB-BB3BA7CA40B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C8D0EF-1DB6-4ADC-8F31-5AE53BF5EAF4}"/>
              </a:ext>
            </a:extLst>
          </p:cNvPr>
          <p:cNvSpPr/>
          <p:nvPr userDrawn="1"/>
        </p:nvSpPr>
        <p:spPr>
          <a:xfrm>
            <a:off x="69274" y="66963"/>
            <a:ext cx="9911201" cy="67273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Rectangle 6">
            <a:extLst>
              <a:ext uri="{FF2B5EF4-FFF2-40B4-BE49-F238E27FC236}">
                <a16:creationId xmlns:a16="http://schemas.microsoft.com/office/drawing/2014/main" id="{62F208ED-79A0-4B2C-A5EE-9D27466BCA3F}"/>
              </a:ext>
            </a:extLst>
          </p:cNvPr>
          <p:cNvSpPr/>
          <p:nvPr userDrawn="1"/>
        </p:nvSpPr>
        <p:spPr>
          <a:xfrm>
            <a:off x="11407775" y="6356350"/>
            <a:ext cx="784225" cy="365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9198116"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9198116" cy="46792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56350"/>
            <a:ext cx="4114800" cy="365125"/>
          </a:xfrm>
          <a:prstGeom prst="rect">
            <a:avLst/>
          </a:prstGeom>
        </p:spPr>
        <p:txBody>
          <a:bodyPr vert="horz" lIns="0" tIns="0" rIns="0" bIns="0" rtlCol="0" anchor="ctr"/>
          <a:lstStyle>
            <a:lvl1pPr algn="l">
              <a:defRPr sz="1200" i="1">
                <a:solidFill>
                  <a:schemeClr val="tx1">
                    <a:lumMod val="75000"/>
                    <a:lumOff val="25000"/>
                  </a:schemeClr>
                </a:solidFill>
                <a:latin typeface="Times New Roman" panose="02020603050405020304" pitchFamily="18" charset="0"/>
                <a:cs typeface="Times New Roman" panose="02020603050405020304" pitchFamily="18" charset="0"/>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47502" y="6401750"/>
            <a:ext cx="278418" cy="274324"/>
          </a:xfrm>
          <a:prstGeom prst="rect">
            <a:avLst/>
          </a:prstGeom>
        </p:spPr>
        <p:txBody>
          <a:bodyPr vert="horz" lIns="0" tIns="0" rIns="0" bIns="0" rtlCol="0" anchor="ctr"/>
          <a:lstStyle>
            <a:lvl1pPr algn="ctr">
              <a:defRPr sz="1200" i="1">
                <a:solidFill>
                  <a:schemeClr val="bg1"/>
                </a:solidFill>
              </a:defRPr>
            </a:lvl1pPr>
          </a:lstStyle>
          <a:p>
            <a:fld id="{19B51A1E-902D-48AF-9020-955120F399B6}" type="slidenum">
              <a:rPr lang="en-US" noProof="0" smtClean="0"/>
              <a:pPr/>
              <a:t>‹#›</a:t>
            </a:fld>
            <a:endParaRPr lang="en-US" noProof="0" dirty="0"/>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9630116" y="6346108"/>
            <a:ext cx="1662546" cy="404658"/>
          </a:xfrm>
          <a:prstGeom prst="rect">
            <a:avLst/>
          </a:prstGeom>
          <a:noFill/>
        </p:spPr>
        <p:txBody>
          <a:bodyPr wrap="square" lIns="0" tIns="36000" rIns="0" bIns="0" rtlCol="0">
            <a:spAutoFit/>
          </a:bodyPr>
          <a:lstStyle/>
          <a:p>
            <a:pPr algn="r">
              <a:lnSpc>
                <a:spcPts val="1400"/>
              </a:lnSpc>
            </a:pPr>
            <a:r>
              <a:rPr lang="en-US" sz="1600" b="1" spc="-100" baseline="0" noProof="0" dirty="0">
                <a:solidFill>
                  <a:schemeClr val="tx1">
                    <a:lumMod val="50000"/>
                    <a:lumOff val="50000"/>
                  </a:schemeClr>
                </a:solidFill>
                <a:latin typeface="Corbel" panose="020B0503020204020204" pitchFamily="34" charset="0"/>
              </a:rPr>
              <a:t>FIRST UP</a:t>
            </a:r>
            <a:br>
              <a:rPr lang="en-US" sz="1600" b="1" spc="-100" baseline="0" noProof="0" dirty="0">
                <a:solidFill>
                  <a:schemeClr val="tx1">
                    <a:lumMod val="50000"/>
                    <a:lumOff val="50000"/>
                  </a:schemeClr>
                </a:solidFill>
                <a:latin typeface="Corbel" panose="020B0503020204020204" pitchFamily="34" charset="0"/>
              </a:rPr>
            </a:br>
            <a:r>
              <a:rPr lang="en-US" sz="1600" b="1" spc="-100" baseline="0" noProof="0" dirty="0">
                <a:solidFill>
                  <a:schemeClr val="accent1"/>
                </a:solidFill>
                <a:latin typeface="Corbel" panose="020B0503020204020204" pitchFamily="34" charset="0"/>
              </a:rPr>
              <a:t> </a:t>
            </a:r>
            <a:r>
              <a:rPr lang="en-US" sz="1600" b="1" spc="-100" baseline="0" noProof="0" dirty="0">
                <a:solidFill>
                  <a:schemeClr val="tx1"/>
                </a:solidFill>
                <a:latin typeface="Corbel" panose="020B0503020204020204" pitchFamily="34" charset="0"/>
              </a:rPr>
              <a:t>CONSULTANTS</a:t>
            </a:r>
          </a:p>
        </p:txBody>
      </p:sp>
      <p:sp>
        <p:nvSpPr>
          <p:cNvPr id="8" name="Rectangle 7">
            <a:extLst>
              <a:ext uri="{FF2B5EF4-FFF2-40B4-BE49-F238E27FC236}">
                <a16:creationId xmlns:a16="http://schemas.microsoft.com/office/drawing/2014/main" id="{6B322F68-670D-45A0-A54F-7E70BCEAED3F}"/>
              </a:ext>
            </a:extLst>
          </p:cNvPr>
          <p:cNvSpPr/>
          <p:nvPr userDrawn="1"/>
        </p:nvSpPr>
        <p:spPr>
          <a:xfrm>
            <a:off x="0" y="6794309"/>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E69B5F15-353A-4344-8D61-F4E25AA9FB6C}"/>
              </a:ext>
            </a:extLst>
          </p:cNvPr>
          <p:cNvSpPr/>
          <p:nvPr userDrawn="1"/>
        </p:nvSpPr>
        <p:spPr>
          <a:xfrm>
            <a:off x="0" y="0"/>
            <a:ext cx="9980476"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2FA0C0AA-FCE8-4A7F-928A-54C96BBA9053}"/>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5" r:id="rId5"/>
    <p:sldLayoutId id="2147483659" r:id="rId6"/>
    <p:sldLayoutId id="2147483660" r:id="rId7"/>
    <p:sldLayoutId id="2147483664" r:id="rId8"/>
    <p:sldLayoutId id="2147483650" r:id="rId9"/>
    <p:sldLayoutId id="2147483656" r:id="rId10"/>
    <p:sldLayoutId id="2147483657" r:id="rId11"/>
    <p:sldLayoutId id="2147483654" r:id="rId12"/>
    <p:sldLayoutId id="2147483672" r:id="rId13"/>
    <p:sldLayoutId id="2147483666" r:id="rId14"/>
    <p:sldLayoutId id="2147483667" r:id="rId15"/>
    <p:sldLayoutId id="2147483668" r:id="rId16"/>
    <p:sldLayoutId id="2147483673" r:id="rId17"/>
    <p:sldLayoutId id="2147483675" r:id="rId18"/>
    <p:sldLayoutId id="2147483669" r:id="rId19"/>
    <p:sldLayoutId id="2147483655" r:id="rId20"/>
  </p:sldLayoutIdLst>
  <p:hf hdr="0" ftr="0" dt="0"/>
  <p:txStyles>
    <p:titleStyle>
      <a:lvl1pPr algn="l" defTabSz="914400" rtl="0" eaLnBrk="1" latinLnBrk="0" hangingPunct="1">
        <a:lnSpc>
          <a:spcPct val="90000"/>
        </a:lnSpc>
        <a:spcBef>
          <a:spcPct val="0"/>
        </a:spcBef>
        <a:buNone/>
        <a:defRPr sz="3200" b="1" kern="1200" cap="all" spc="-150" baseline="0">
          <a:solidFill>
            <a:schemeClr val="tx1"/>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oup of people standing in front of a crowd&#10;&#10;Description automatically generated">
            <a:extLst>
              <a:ext uri="{FF2B5EF4-FFF2-40B4-BE49-F238E27FC236}">
                <a16:creationId xmlns:a16="http://schemas.microsoft.com/office/drawing/2014/main" id="{AAAB6796-8E52-4893-98BC-63D9EF446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1830"/>
            <a:ext cx="12387954" cy="8064230"/>
          </a:xfrm>
          <a:prstGeom prst="rect">
            <a:avLst/>
          </a:prstGeom>
        </p:spPr>
      </p:pic>
      <p:sp>
        <p:nvSpPr>
          <p:cNvPr id="4" name="Subtitle 3">
            <a:extLst>
              <a:ext uri="{FF2B5EF4-FFF2-40B4-BE49-F238E27FC236}">
                <a16:creationId xmlns:a16="http://schemas.microsoft.com/office/drawing/2014/main" id="{4772945D-CA91-4CFE-8EB7-941C7618C994}"/>
              </a:ext>
            </a:extLst>
          </p:cNvPr>
          <p:cNvSpPr>
            <a:spLocks noGrp="1"/>
          </p:cNvSpPr>
          <p:nvPr>
            <p:ph type="subTitle" idx="1"/>
          </p:nvPr>
        </p:nvSpPr>
        <p:spPr>
          <a:xfrm>
            <a:off x="-38910" y="4335096"/>
            <a:ext cx="12465774" cy="2193438"/>
          </a:xfrm>
          <a:solidFill>
            <a:schemeClr val="bg1"/>
          </a:solidFill>
          <a:ln>
            <a:solidFill>
              <a:schemeClr val="bg1"/>
            </a:solidFill>
          </a:ln>
        </p:spPr>
        <p:txBody>
          <a:bodyPr/>
          <a:lstStyle/>
          <a:p>
            <a:r>
              <a:rPr lang="en-US" sz="1600" b="1" i="0" dirty="0">
                <a:latin typeface="Proxima Nova Black" panose="02000506030000020004" pitchFamily="50" charset="0"/>
              </a:rPr>
              <a:t>						</a:t>
            </a:r>
            <a:endParaRPr lang="en-US" sz="2500" b="1" i="0" dirty="0">
              <a:solidFill>
                <a:srgbClr val="2CABE0"/>
              </a:solidFill>
              <a:latin typeface="Proxima Nova Black" panose="02000506030000020004" pitchFamily="50" charset="0"/>
            </a:endParaRPr>
          </a:p>
        </p:txBody>
      </p:sp>
      <p:pic>
        <p:nvPicPr>
          <p:cNvPr id="14" name="Picture 13" descr="A picture containing food, drawing&#10;&#10;Description automatically generated">
            <a:extLst>
              <a:ext uri="{FF2B5EF4-FFF2-40B4-BE49-F238E27FC236}">
                <a16:creationId xmlns:a16="http://schemas.microsoft.com/office/drawing/2014/main" id="{5A002D3C-A914-48D0-BECA-686653A78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235" y="1682132"/>
            <a:ext cx="9699171" cy="6858000"/>
          </a:xfrm>
          <a:prstGeom prst="rect">
            <a:avLst/>
          </a:prstGeom>
        </p:spPr>
      </p:pic>
      <p:sp>
        <p:nvSpPr>
          <p:cNvPr id="2" name="TextBox 1">
            <a:extLst>
              <a:ext uri="{FF2B5EF4-FFF2-40B4-BE49-F238E27FC236}">
                <a16:creationId xmlns:a16="http://schemas.microsoft.com/office/drawing/2014/main" id="{4DA39675-8F6A-4710-865C-DB4F1A05A031}"/>
              </a:ext>
            </a:extLst>
          </p:cNvPr>
          <p:cNvSpPr txBox="1"/>
          <p:nvPr/>
        </p:nvSpPr>
        <p:spPr>
          <a:xfrm>
            <a:off x="5825515" y="4632556"/>
            <a:ext cx="6231243" cy="1200329"/>
          </a:xfrm>
          <a:prstGeom prst="rect">
            <a:avLst/>
          </a:prstGeom>
          <a:noFill/>
        </p:spPr>
        <p:txBody>
          <a:bodyPr wrap="square" rtlCol="0">
            <a:spAutoFit/>
          </a:bodyPr>
          <a:lstStyle/>
          <a:p>
            <a:pPr algn="ctr"/>
            <a:r>
              <a:rPr lang="en-GB" sz="2400" b="1" dirty="0">
                <a:solidFill>
                  <a:srgbClr val="787878"/>
                </a:solidFill>
                <a:latin typeface="Proxima Nova" panose="02000506030000020004" pitchFamily="50" charset="0"/>
              </a:rPr>
              <a:t>The place of wellbeing within the new Ofsted Inspection Framework and how SAS can help you.</a:t>
            </a:r>
          </a:p>
        </p:txBody>
      </p:sp>
    </p:spTree>
    <p:extLst>
      <p:ext uri="{BB962C8B-B14F-4D97-AF65-F5344CB8AC3E}">
        <p14:creationId xmlns:p14="http://schemas.microsoft.com/office/powerpoint/2010/main" val="389996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6F1326-DCB3-4A7C-BFDF-10476FA05925}"/>
              </a:ext>
            </a:extLst>
          </p:cNvPr>
          <p:cNvSpPr>
            <a:spLocks noGrp="1"/>
          </p:cNvSpPr>
          <p:nvPr>
            <p:ph type="sldNum" sz="quarter" idx="13"/>
          </p:nvPr>
        </p:nvSpPr>
        <p:spPr/>
        <p:txBody>
          <a:bodyPr/>
          <a:lstStyle/>
          <a:p>
            <a:fld id="{19B51A1E-902D-48AF-9020-955120F399B6}" type="slidenum">
              <a:rPr lang="en-US" noProof="0" smtClean="0"/>
              <a:pPr/>
              <a:t>10</a:t>
            </a:fld>
            <a:endParaRPr lang="en-US" noProof="0" dirty="0"/>
          </a:p>
        </p:txBody>
      </p:sp>
      <p:sp>
        <p:nvSpPr>
          <p:cNvPr id="3" name="Rectangle 2">
            <a:extLst>
              <a:ext uri="{FF2B5EF4-FFF2-40B4-BE49-F238E27FC236}">
                <a16:creationId xmlns:a16="http://schemas.microsoft.com/office/drawing/2014/main" id="{77AAD388-BC7C-4BFA-BDB7-E12E1B9FF99C}"/>
              </a:ext>
            </a:extLst>
          </p:cNvPr>
          <p:cNvSpPr/>
          <p:nvPr/>
        </p:nvSpPr>
        <p:spPr>
          <a:xfrm>
            <a:off x="304800" y="351987"/>
            <a:ext cx="9606314" cy="6067238"/>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P73 Sources of evidence specific to leadership and management point 275</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“Interviews with staff and pupils to evidence how well leaders have created a positive culture”</a:t>
            </a:r>
          </a:p>
          <a:p>
            <a:pPr>
              <a:lnSpc>
                <a:spcPct val="107000"/>
              </a:lnSpc>
              <a:spcAft>
                <a:spcPts val="800"/>
              </a:spcAft>
            </a:pPr>
            <a:endParaRPr lang="en-GB" sz="14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In this section inspectors will be look</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ing to find examples of how school leaders have created a positive culture in school. They will ask staff and pupils, so it makes sense for senior leaders to make sure that pupils and staff know what has been done. It’s the rehearsal of a script based on what you have done. In meetings like this with inspectors, it is easy for minds to go blank or for staff and pupils to be unsure what is being asked of them, so don’t be afraid to create a bullet point list as an aide memoire which has previously been agreed and talked through with staff and pupils.</a:t>
            </a:r>
          </a:p>
          <a:p>
            <a:pPr>
              <a:lnSpc>
                <a:spcPct val="107000"/>
              </a:lnSpc>
              <a:spcAft>
                <a:spcPts val="800"/>
              </a:spcAft>
            </a:pP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Things to consider:</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These interviews are designed to establish whether there is a</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n embedded positive culture in the school.</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How do we deal with things when they go wrong? Do we seek to remediate poor behaviour or chastise it?</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Do we see staff and pupils as the agents for positive change or merely carrying out the wishes of SLT. Are they enabled?</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Are people and ideas valued and where possible acted upon?</a:t>
            </a:r>
          </a:p>
        </p:txBody>
      </p:sp>
      <p:pic>
        <p:nvPicPr>
          <p:cNvPr id="4" name="Picture 3">
            <a:extLst>
              <a:ext uri="{FF2B5EF4-FFF2-40B4-BE49-F238E27FC236}">
                <a16:creationId xmlns:a16="http://schemas.microsoft.com/office/drawing/2014/main" id="{36E7F872-7643-4627-BE15-7D53E41A9A6A}"/>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2105641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F448CA-B380-4EC7-8065-28BB0079B2CD}"/>
              </a:ext>
            </a:extLst>
          </p:cNvPr>
          <p:cNvSpPr>
            <a:spLocks noGrp="1"/>
          </p:cNvSpPr>
          <p:nvPr>
            <p:ph type="sldNum" sz="quarter" idx="13"/>
          </p:nvPr>
        </p:nvSpPr>
        <p:spPr/>
        <p:txBody>
          <a:bodyPr/>
          <a:lstStyle/>
          <a:p>
            <a:fld id="{19B51A1E-902D-48AF-9020-955120F399B6}" type="slidenum">
              <a:rPr lang="en-US" noProof="0" smtClean="0"/>
              <a:pPr/>
              <a:t>11</a:t>
            </a:fld>
            <a:endParaRPr lang="en-US" noProof="0" dirty="0"/>
          </a:p>
        </p:txBody>
      </p:sp>
      <p:sp>
        <p:nvSpPr>
          <p:cNvPr id="3" name="Rectangle 2">
            <a:extLst>
              <a:ext uri="{FF2B5EF4-FFF2-40B4-BE49-F238E27FC236}">
                <a16:creationId xmlns:a16="http://schemas.microsoft.com/office/drawing/2014/main" id="{5C0BB0C9-BCEA-4F13-9C23-D4803421D026}"/>
              </a:ext>
            </a:extLst>
          </p:cNvPr>
          <p:cNvSpPr/>
          <p:nvPr/>
        </p:nvSpPr>
        <p:spPr>
          <a:xfrm>
            <a:off x="237293" y="163586"/>
            <a:ext cx="9520397" cy="6063391"/>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P74 Grade descriptor for outstanding leadership and management point 277</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“Leaders ensure that highly effective and meaningful engagement takes place with staff at all levels and that issues are identified. When issues are identified, in particular about workload, they are consistently dealt with appropriately and quickly.”</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“Staff consistently report high levels of support for wellbeing issues.”</a:t>
            </a:r>
            <a:endParaRPr lang="en-GB" sz="1400" dirty="0">
              <a:solidFill>
                <a:srgbClr val="24A9E1"/>
              </a:solidFill>
              <a:effectLst/>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Inspectors are checking here about whether concerns from staff are dealt with respectfully and considered.</a:t>
            </a: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Things to consider:</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It would be useful here to keep a record of what has been suggested from staff to improve wellbeing and the thought process that followed. If the idea wasn’t taken forward, what was the reason and was it communicated back clearly? If it was taken forward, what has been the impact (it would be good here to have an impact statement from the staff).</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Don’t think that this all has to be done by the head. Consider a wellbeing group made up of all sections of the staff as they’ll all have slightly different perspectives. Ask a senior leader to chair the group and make sure that decisions are recorded.</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do you as head deal with wellbeing requests? Do you have examples of where requests have been agreed and where turned down the reasons for them being turned down.</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A decision to buy wellbeing support from SAS is a conscious senior manager decision and is a good opportunity to demonstrate your and the school’s commitment to wellbeing.</a:t>
            </a:r>
          </a:p>
        </p:txBody>
      </p:sp>
      <p:pic>
        <p:nvPicPr>
          <p:cNvPr id="4" name="Picture 3">
            <a:extLst>
              <a:ext uri="{FF2B5EF4-FFF2-40B4-BE49-F238E27FC236}">
                <a16:creationId xmlns:a16="http://schemas.microsoft.com/office/drawing/2014/main" id="{B99C7E5A-531A-444B-A840-14AD79896700}"/>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4104801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5C0828-DC44-4AEE-A8C8-D50BD0C2B3E3}"/>
              </a:ext>
            </a:extLst>
          </p:cNvPr>
          <p:cNvSpPr>
            <a:spLocks noGrp="1"/>
          </p:cNvSpPr>
          <p:nvPr>
            <p:ph type="sldNum" sz="quarter" idx="13"/>
          </p:nvPr>
        </p:nvSpPr>
        <p:spPr/>
        <p:txBody>
          <a:bodyPr/>
          <a:lstStyle/>
          <a:p>
            <a:fld id="{19B51A1E-902D-48AF-9020-955120F399B6}" type="slidenum">
              <a:rPr lang="en-US" noProof="0" smtClean="0"/>
              <a:pPr/>
              <a:t>12</a:t>
            </a:fld>
            <a:endParaRPr lang="en-US" noProof="0" dirty="0"/>
          </a:p>
        </p:txBody>
      </p:sp>
      <p:sp>
        <p:nvSpPr>
          <p:cNvPr id="3" name="Rectangle 2">
            <a:extLst>
              <a:ext uri="{FF2B5EF4-FFF2-40B4-BE49-F238E27FC236}">
                <a16:creationId xmlns:a16="http://schemas.microsoft.com/office/drawing/2014/main" id="{0E388AC7-38B2-4D08-B2A5-E9D1DA9295BB}"/>
              </a:ext>
            </a:extLst>
          </p:cNvPr>
          <p:cNvSpPr/>
          <p:nvPr/>
        </p:nvSpPr>
        <p:spPr>
          <a:xfrm>
            <a:off x="163651" y="170434"/>
            <a:ext cx="9741326" cy="6567952"/>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P91 Applying the EIF in special schools and in mainstream schools’ provision for pupils with SEND – point 312</a:t>
            </a:r>
            <a:endParaRPr lang="en-GB" sz="1400"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“How well the school assesses learning and development of pupils with SEND, and whether pupils’ outcomes are improving as a result of the different or additional provision being made for them, including outcomes in: − communication and interaction − cognition and learning − physical health and development − social, emotional and mental health.”</a:t>
            </a:r>
          </a:p>
          <a:p>
            <a:pPr>
              <a:lnSpc>
                <a:spcPct val="107000"/>
              </a:lnSpc>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Inspectors are looking here for impact of your decisions and strategies.</a:t>
            </a: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It is difficult to pinpoint better progress or outcomes to one particular strategy but don’t be afraid to say how you feel the support you have put in place has had a positive impact. This is </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good leadership and management.</a:t>
            </a:r>
          </a:p>
          <a:p>
            <a:pPr>
              <a:lnSpc>
                <a:spcPct val="107000"/>
              </a:lnSpc>
              <a:spcAft>
                <a:spcPts val="800"/>
              </a:spcAft>
            </a:pP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Things to consider:</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Knowing that there are going to be questions about your provision and its impact on outcomes, be prepared with a couple of case studies whether you are in special education or mainstream.</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We know that poor speech and language acquisition can lead to poor behaviour and poor mental health. Have you used the Mabel service through SAS to access speedy and effective speech and language therapy? If so say so and how much earlier you’ve been able to meet the needs of the pupils.</a:t>
            </a:r>
          </a:p>
          <a:p>
            <a:pPr marL="285750" indent="-285750">
              <a:lnSpc>
                <a:spcPct val="107000"/>
              </a:lnSpc>
              <a:spcAft>
                <a:spcPts val="800"/>
              </a:spcAft>
              <a:buFont typeface="Arial" panose="020B0604020202020204" pitchFamily="34" charset="0"/>
              <a:buChar cha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8A278AC-5D50-4195-839F-05B54CA0C5F0}"/>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853361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854DDD-CE71-468C-9856-3877C392A907}"/>
              </a:ext>
            </a:extLst>
          </p:cNvPr>
          <p:cNvSpPr>
            <a:spLocks noGrp="1"/>
          </p:cNvSpPr>
          <p:nvPr>
            <p:ph type="sldNum" sz="quarter" idx="13"/>
          </p:nvPr>
        </p:nvSpPr>
        <p:spPr/>
        <p:txBody>
          <a:bodyPr/>
          <a:lstStyle/>
          <a:p>
            <a:fld id="{19B51A1E-902D-48AF-9020-955120F399B6}" type="slidenum">
              <a:rPr lang="en-US" noProof="0" smtClean="0"/>
              <a:pPr/>
              <a:t>13</a:t>
            </a:fld>
            <a:endParaRPr lang="en-US" noProof="0" dirty="0"/>
          </a:p>
        </p:txBody>
      </p:sp>
      <p:sp>
        <p:nvSpPr>
          <p:cNvPr id="3" name="Rectangle 2">
            <a:extLst>
              <a:ext uri="{FF2B5EF4-FFF2-40B4-BE49-F238E27FC236}">
                <a16:creationId xmlns:a16="http://schemas.microsoft.com/office/drawing/2014/main" id="{BA29CA12-2B3C-4F5C-817E-E2828C2A1FDC}"/>
              </a:ext>
            </a:extLst>
          </p:cNvPr>
          <p:cNvSpPr/>
          <p:nvPr/>
        </p:nvSpPr>
        <p:spPr>
          <a:xfrm>
            <a:off x="159561" y="211468"/>
            <a:ext cx="9665638" cy="6116674"/>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In conclusion….</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It is clear when you join up the gist of these points that Ofsted would like the highest of standards but also expect the staff to have their wellbeing needs met. </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This creates several questions for school leaders and governors:</a:t>
            </a:r>
            <a:endParaRPr lang="en-GB" sz="1400"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do you put in place a strong wellbeing offer and recognition of workload issues with support to ensure that “private” conversations between staff and Ofsted don’t suggest that wellbeing and workload are being ignored?</a:t>
            </a:r>
          </a:p>
          <a:p>
            <a:pPr marL="342900" lvl="0" indent="-342900">
              <a:lnSpc>
                <a:spcPct val="107000"/>
              </a:lnSpc>
              <a:spcAft>
                <a:spcPts val="0"/>
              </a:spcAft>
              <a:buFont typeface="+mj-lt"/>
              <a:buAutoNum type="arabicParenR"/>
            </a:pPr>
            <a:endParaRPr lang="en-GB" sz="14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Who is looking after the wellbeing needs and workload of the head? Who is monitoring it? Who is supporting it with a strategy? The line responsibility is the chair’s but how is this happening in practice?</a:t>
            </a:r>
          </a:p>
          <a:p>
            <a:pPr marL="342900" lvl="0" indent="-342900">
              <a:lnSpc>
                <a:spcPct val="107000"/>
              </a:lnSpc>
              <a:spcAft>
                <a:spcPts val="0"/>
              </a:spcAft>
              <a:buFont typeface="+mj-lt"/>
              <a:buAutoNum type="arabicParenR"/>
            </a:pPr>
            <a:endParaRPr lang="en-GB" sz="14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do conversations with governors reflect the heads wellbeing and workload concerns? Is it recorded somewhere?</a:t>
            </a:r>
            <a:endParaRPr lang="en-GB" sz="14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endParaRPr lang="en-GB" sz="14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So what is your wellbeing strategy? Is it culturally embedded in school and can everyone from pupils, to dinner ladies to the head articulate it?</a:t>
            </a:r>
          </a:p>
          <a:p>
            <a:pPr marL="342900" lvl="0" indent="-342900">
              <a:lnSpc>
                <a:spcPct val="107000"/>
              </a:lnSpc>
              <a:spcAft>
                <a:spcPts val="0"/>
              </a:spcAft>
              <a:buFont typeface="+mj-lt"/>
              <a:buAutoNum type="arabicParenR"/>
            </a:pPr>
            <a:endPar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arenR"/>
            </a:pPr>
            <a:r>
              <a:rPr lang="en-GB"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Have you bought wellbeing services from SAS? If not, why not? Your staff are your greatest cost but your greatest resource and they need investing in.</a:t>
            </a:r>
          </a:p>
        </p:txBody>
      </p:sp>
      <p:pic>
        <p:nvPicPr>
          <p:cNvPr id="4" name="Picture 3">
            <a:extLst>
              <a:ext uri="{FF2B5EF4-FFF2-40B4-BE49-F238E27FC236}">
                <a16:creationId xmlns:a16="http://schemas.microsoft.com/office/drawing/2014/main" id="{F3D80538-AFB6-4EEA-8AAC-E5465C9F3D51}"/>
              </a:ext>
            </a:extLst>
          </p:cNvPr>
          <p:cNvPicPr>
            <a:picLocks noChangeAspect="1"/>
          </p:cNvPicPr>
          <p:nvPr/>
        </p:nvPicPr>
        <p:blipFill>
          <a:blip r:embed="rId2"/>
          <a:stretch>
            <a:fillRect/>
          </a:stretch>
        </p:blipFill>
        <p:spPr>
          <a:xfrm>
            <a:off x="10039204" y="6273713"/>
            <a:ext cx="1408298" cy="530398"/>
          </a:xfrm>
          <a:prstGeom prst="rect">
            <a:avLst/>
          </a:prstGeom>
        </p:spPr>
      </p:pic>
      <p:sp>
        <p:nvSpPr>
          <p:cNvPr id="5" name="Rectangle 4">
            <a:extLst>
              <a:ext uri="{FF2B5EF4-FFF2-40B4-BE49-F238E27FC236}">
                <a16:creationId xmlns:a16="http://schemas.microsoft.com/office/drawing/2014/main" id="{C822641E-55C6-4830-B161-1F5F5FB11ED8}"/>
              </a:ext>
            </a:extLst>
          </p:cNvPr>
          <p:cNvSpPr/>
          <p:nvPr/>
        </p:nvSpPr>
        <p:spPr>
          <a:xfrm>
            <a:off x="203677" y="6328142"/>
            <a:ext cx="9665638" cy="415498"/>
          </a:xfrm>
          <a:prstGeom prst="rect">
            <a:avLst/>
          </a:prstGeom>
        </p:spPr>
        <p:txBody>
          <a:bodyPr wrap="square">
            <a:spAutoFit/>
          </a:bodyPr>
          <a:lstStyle/>
          <a:p>
            <a:r>
              <a:rPr lang="en-GB" sz="900" baseline="30000" dirty="0" err="1">
                <a:solidFill>
                  <a:srgbClr val="787878"/>
                </a:solidFill>
                <a:latin typeface="Proxima Nova" panose="02000506030000020004" pitchFamily="50" charset="0"/>
              </a:rPr>
              <a:t>Trigg</a:t>
            </a:r>
            <a:r>
              <a:rPr lang="en-GB" sz="900" baseline="30000" dirty="0">
                <a:solidFill>
                  <a:srgbClr val="787878"/>
                </a:solidFill>
                <a:latin typeface="Proxima Nova" panose="02000506030000020004" pitchFamily="50" charset="0"/>
              </a:rPr>
              <a:t> House, 11 </a:t>
            </a:r>
            <a:r>
              <a:rPr lang="en-GB" sz="900" baseline="30000" dirty="0" err="1">
                <a:solidFill>
                  <a:srgbClr val="787878"/>
                </a:solidFill>
                <a:latin typeface="Proxima Nova" panose="02000506030000020004" pitchFamily="50" charset="0"/>
              </a:rPr>
              <a:t>Maisies</a:t>
            </a:r>
            <a:r>
              <a:rPr lang="en-GB" sz="900" baseline="30000" dirty="0">
                <a:solidFill>
                  <a:srgbClr val="787878"/>
                </a:solidFill>
                <a:latin typeface="Proxima Nova" panose="02000506030000020004" pitchFamily="50" charset="0"/>
              </a:rPr>
              <a:t> Way, South Normanton, Derbyshire, DE55 2DS </a:t>
            </a:r>
          </a:p>
          <a:p>
            <a:r>
              <a:rPr lang="en-GB" sz="900" baseline="30000" dirty="0">
                <a:solidFill>
                  <a:srgbClr val="787878"/>
                </a:solidFill>
                <a:latin typeface="Proxima Nova" panose="02000506030000020004" pitchFamily="50" charset="0"/>
              </a:rPr>
              <a:t>Schools Advisory Service is a trading name of Sovereign Risk Management Limited </a:t>
            </a:r>
          </a:p>
          <a:p>
            <a:r>
              <a:rPr lang="en-GB" sz="900" baseline="30000" dirty="0">
                <a:solidFill>
                  <a:srgbClr val="787878"/>
                </a:solidFill>
                <a:latin typeface="Proxima Nova" panose="02000506030000020004" pitchFamily="50" charset="0"/>
              </a:rPr>
              <a:t>(Registered in England No. 03475198) FCA Registration Number: 309701  SAS215 V1</a:t>
            </a:r>
            <a:endParaRPr lang="en-GB" sz="9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681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E8FC61-23AD-44C0-BF37-F7DCF735B9F7}"/>
              </a:ext>
            </a:extLst>
          </p:cNvPr>
          <p:cNvSpPr>
            <a:spLocks noGrp="1"/>
          </p:cNvSpPr>
          <p:nvPr>
            <p:ph type="sldNum" sz="quarter" idx="13"/>
          </p:nvPr>
        </p:nvSpPr>
        <p:spPr/>
        <p:txBody>
          <a:bodyPr/>
          <a:lstStyle/>
          <a:p>
            <a:fld id="{19B51A1E-902D-48AF-9020-955120F399B6}" type="slidenum">
              <a:rPr lang="en-US" noProof="0" smtClean="0"/>
              <a:pPr/>
              <a:t>2</a:t>
            </a:fld>
            <a:endParaRPr lang="en-US" noProof="0" dirty="0"/>
          </a:p>
        </p:txBody>
      </p:sp>
      <p:sp>
        <p:nvSpPr>
          <p:cNvPr id="3" name="TextBox 2">
            <a:extLst>
              <a:ext uri="{FF2B5EF4-FFF2-40B4-BE49-F238E27FC236}">
                <a16:creationId xmlns:a16="http://schemas.microsoft.com/office/drawing/2014/main" id="{49F4F8B8-38E7-498F-95FA-DE646FD37F6F}"/>
              </a:ext>
            </a:extLst>
          </p:cNvPr>
          <p:cNvSpPr txBox="1"/>
          <p:nvPr/>
        </p:nvSpPr>
        <p:spPr>
          <a:xfrm>
            <a:off x="380489" y="288435"/>
            <a:ext cx="9389476" cy="954107"/>
          </a:xfrm>
          <a:prstGeom prst="rect">
            <a:avLst/>
          </a:prstGeom>
          <a:noFill/>
        </p:spPr>
        <p:txBody>
          <a:bodyPr wrap="square" rtlCol="0">
            <a:spAutoFit/>
          </a:bodyPr>
          <a:lstStyle/>
          <a:p>
            <a:pPr algn="ctr"/>
            <a:r>
              <a:rPr lang="en-GB" sz="2800" b="1" dirty="0">
                <a:solidFill>
                  <a:srgbClr val="24A9E1"/>
                </a:solidFill>
                <a:latin typeface="Proxima Nova Black" panose="02000506030000020004" pitchFamily="50" charset="0"/>
              </a:rPr>
              <a:t>What the new EIF means for schools and school leaders in terms of wellbeing</a:t>
            </a:r>
            <a:r>
              <a:rPr lang="en-GB" b="1" dirty="0">
                <a:solidFill>
                  <a:srgbClr val="24A9E1"/>
                </a:solidFill>
                <a:latin typeface="Proxima Nova Black" panose="02000506030000020004" pitchFamily="50" charset="0"/>
              </a:rPr>
              <a:t>.</a:t>
            </a:r>
          </a:p>
        </p:txBody>
      </p:sp>
      <p:sp>
        <p:nvSpPr>
          <p:cNvPr id="4" name="TextBox 3">
            <a:extLst>
              <a:ext uri="{FF2B5EF4-FFF2-40B4-BE49-F238E27FC236}">
                <a16:creationId xmlns:a16="http://schemas.microsoft.com/office/drawing/2014/main" id="{13B47901-101F-4327-984C-CEE3345A5504}"/>
              </a:ext>
            </a:extLst>
          </p:cNvPr>
          <p:cNvSpPr txBox="1"/>
          <p:nvPr/>
        </p:nvSpPr>
        <p:spPr>
          <a:xfrm>
            <a:off x="432652" y="1521954"/>
            <a:ext cx="9285149" cy="3785652"/>
          </a:xfrm>
          <a:prstGeom prst="rect">
            <a:avLst/>
          </a:prstGeom>
          <a:noFill/>
        </p:spPr>
        <p:txBody>
          <a:bodyPr wrap="square" rtlCol="0">
            <a:spAutoFit/>
          </a:bodyPr>
          <a:lstStyle/>
          <a:p>
            <a:r>
              <a:rPr lang="en-GB" sz="1600" dirty="0">
                <a:solidFill>
                  <a:srgbClr val="787878"/>
                </a:solidFill>
                <a:latin typeface="Proxima Nova" panose="02000506030000020004" pitchFamily="50" charset="0"/>
              </a:rPr>
              <a:t>Like all aspects of any inspection framework, the inspectors will want to know whether the work you are doing in wellbeing is embedded and part of the overall culture of the school or a bolt on.</a:t>
            </a:r>
          </a:p>
          <a:p>
            <a:endParaRPr lang="en-GB" sz="1600" dirty="0">
              <a:solidFill>
                <a:srgbClr val="787878"/>
              </a:solidFill>
              <a:latin typeface="Proxima Nova" panose="02000506030000020004" pitchFamily="50" charset="0"/>
            </a:endParaRPr>
          </a:p>
          <a:p>
            <a:r>
              <a:rPr lang="en-GB" sz="1600" dirty="0">
                <a:solidFill>
                  <a:srgbClr val="787878"/>
                </a:solidFill>
                <a:latin typeface="Proxima Nova" panose="02000506030000020004" pitchFamily="50" charset="0"/>
              </a:rPr>
              <a:t>Your approach to wellbeing needs to be clearly seen as a “this is what we do here; this is how we treat each other.”</a:t>
            </a:r>
          </a:p>
          <a:p>
            <a:endParaRPr lang="en-GB" sz="1600" dirty="0">
              <a:solidFill>
                <a:srgbClr val="787878"/>
              </a:solidFill>
              <a:latin typeface="Proxima Nova" panose="02000506030000020004" pitchFamily="50" charset="0"/>
            </a:endParaRPr>
          </a:p>
          <a:p>
            <a:r>
              <a:rPr lang="en-GB" sz="1600" dirty="0">
                <a:solidFill>
                  <a:srgbClr val="787878"/>
                </a:solidFill>
                <a:latin typeface="Proxima Nova" panose="02000506030000020004" pitchFamily="50" charset="0"/>
              </a:rPr>
              <a:t>If it is a bolt on initiative or couple of initiatives, it won’t be seen as embedded or having a long term commitment.</a:t>
            </a:r>
          </a:p>
          <a:p>
            <a:endParaRPr lang="en-GB" sz="1600" dirty="0">
              <a:solidFill>
                <a:srgbClr val="787878"/>
              </a:solidFill>
              <a:latin typeface="Proxima Nova" panose="02000506030000020004" pitchFamily="50" charset="0"/>
            </a:endParaRPr>
          </a:p>
          <a:p>
            <a:r>
              <a:rPr lang="en-GB" sz="1600" dirty="0">
                <a:solidFill>
                  <a:srgbClr val="787878"/>
                </a:solidFill>
                <a:latin typeface="Proxima Nova" panose="02000506030000020004" pitchFamily="50" charset="0"/>
              </a:rPr>
              <a:t>What follows in this presentation is directly linked to what Ofsted are looking at and how SAS can help you.</a:t>
            </a:r>
          </a:p>
          <a:p>
            <a:endParaRPr lang="en-GB" sz="1600" dirty="0">
              <a:solidFill>
                <a:srgbClr val="787878"/>
              </a:solidFill>
              <a:latin typeface="Proxima Nova" panose="02000506030000020004" pitchFamily="50" charset="0"/>
            </a:endParaRPr>
          </a:p>
          <a:p>
            <a:r>
              <a:rPr lang="en-GB" sz="1600" dirty="0">
                <a:solidFill>
                  <a:srgbClr val="787878"/>
                </a:solidFill>
                <a:latin typeface="Proxima Nova" panose="02000506030000020004" pitchFamily="50" charset="0"/>
              </a:rPr>
              <a:t>Each page of the framework is referenced as is the point within the framework for ease of access.</a:t>
            </a:r>
          </a:p>
          <a:p>
            <a:endParaRPr lang="en-GB" sz="1600" dirty="0">
              <a:solidFill>
                <a:srgbClr val="787878"/>
              </a:solidFill>
              <a:latin typeface="Proxima Nova" panose="02000506030000020004" pitchFamily="50" charset="0"/>
            </a:endParaRPr>
          </a:p>
          <a:p>
            <a:r>
              <a:rPr lang="en-GB" sz="1600" dirty="0">
                <a:solidFill>
                  <a:srgbClr val="787878"/>
                </a:solidFill>
                <a:latin typeface="Proxima Nova" panose="02000506030000020004" pitchFamily="50" charset="0"/>
              </a:rPr>
              <a:t>The section in bold is a direct copy and paste from the framework.</a:t>
            </a:r>
          </a:p>
        </p:txBody>
      </p:sp>
      <p:pic>
        <p:nvPicPr>
          <p:cNvPr id="7" name="Picture 6">
            <a:extLst>
              <a:ext uri="{FF2B5EF4-FFF2-40B4-BE49-F238E27FC236}">
                <a16:creationId xmlns:a16="http://schemas.microsoft.com/office/drawing/2014/main" id="{D83C3637-70BB-4E17-A3DF-B83CEC87D73F}"/>
              </a:ext>
            </a:extLst>
          </p:cNvPr>
          <p:cNvPicPr>
            <a:picLocks noChangeAspect="1"/>
          </p:cNvPicPr>
          <p:nvPr/>
        </p:nvPicPr>
        <p:blipFill>
          <a:blip r:embed="rId2"/>
          <a:stretch>
            <a:fillRect/>
          </a:stretch>
        </p:blipFill>
        <p:spPr>
          <a:xfrm>
            <a:off x="10039664" y="6272987"/>
            <a:ext cx="1407838" cy="531850"/>
          </a:xfrm>
          <a:prstGeom prst="rect">
            <a:avLst/>
          </a:prstGeom>
        </p:spPr>
      </p:pic>
    </p:spTree>
    <p:extLst>
      <p:ext uri="{BB962C8B-B14F-4D97-AF65-F5344CB8AC3E}">
        <p14:creationId xmlns:p14="http://schemas.microsoft.com/office/powerpoint/2010/main" val="2284855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D0EA29-1AC4-48AA-B993-CAE4B6B2237B}"/>
              </a:ext>
            </a:extLst>
          </p:cNvPr>
          <p:cNvSpPr>
            <a:spLocks noGrp="1"/>
          </p:cNvSpPr>
          <p:nvPr>
            <p:ph type="sldNum" sz="quarter" idx="13"/>
          </p:nvPr>
        </p:nvSpPr>
        <p:spPr/>
        <p:txBody>
          <a:bodyPr/>
          <a:lstStyle/>
          <a:p>
            <a:fld id="{19B51A1E-902D-48AF-9020-955120F399B6}" type="slidenum">
              <a:rPr lang="en-US" noProof="0" smtClean="0"/>
              <a:pPr/>
              <a:t>3</a:t>
            </a:fld>
            <a:endParaRPr lang="en-US" noProof="0" dirty="0"/>
          </a:p>
        </p:txBody>
      </p:sp>
      <p:sp>
        <p:nvSpPr>
          <p:cNvPr id="3" name="Rectangle 2">
            <a:extLst>
              <a:ext uri="{FF2B5EF4-FFF2-40B4-BE49-F238E27FC236}">
                <a16:creationId xmlns:a16="http://schemas.microsoft.com/office/drawing/2014/main" id="{0AD30E8F-81E3-477D-A317-46E511E5F9F2}"/>
              </a:ext>
            </a:extLst>
          </p:cNvPr>
          <p:cNvSpPr/>
          <p:nvPr/>
        </p:nvSpPr>
        <p:spPr>
          <a:xfrm>
            <a:off x="454131" y="343164"/>
            <a:ext cx="9021261" cy="5478166"/>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P18 Inspection Planning Discussion point 61</a:t>
            </a:r>
            <a:endParaRPr lang="en-GB" sz="1400"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“The lead inspector will also request that the school provides certain information as early as possible to aid preparation. This will include details of any relevant staff absence” </a:t>
            </a:r>
            <a:r>
              <a:rPr lang="en-GB" b="1" i="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This will undoubtedly be looking at high stress levels and workload issues and whether the member of staff has had their wellbeing needs met.</a:t>
            </a:r>
          </a:p>
          <a:p>
            <a:pPr>
              <a:lnSpc>
                <a:spcPct val="107000"/>
              </a:lnSpc>
              <a:spcAft>
                <a:spcPts val="800"/>
              </a:spcAft>
            </a:pPr>
            <a:endParaRPr lang="en-GB" sz="1600" i="1"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endParaRPr lang="en-GB" sz="1600" i="1"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Clearly Ofsted have a remit to see if there is a disproportionate level of pressure and workload on staff which is seeing staff being off with stress.</a:t>
            </a:r>
          </a:p>
          <a:p>
            <a:pPr>
              <a:lnSpc>
                <a:spcPct val="107000"/>
              </a:lnSpc>
              <a:spcAft>
                <a:spcPts val="800"/>
              </a:spcAft>
            </a:pPr>
            <a:endPar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What you can do here to prepare is to have a look through staff absence levels and have clear understanding and explanation of why staff have been off especially if it relates to stress.</a:t>
            </a: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Questions to ask yourself:</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Has this member of staff been supported with their absence? </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does this look?</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Have we made use of the services available through SAS such as the counselling service?</a:t>
            </a:r>
          </a:p>
        </p:txBody>
      </p:sp>
      <p:pic>
        <p:nvPicPr>
          <p:cNvPr id="4" name="Picture 3">
            <a:extLst>
              <a:ext uri="{FF2B5EF4-FFF2-40B4-BE49-F238E27FC236}">
                <a16:creationId xmlns:a16="http://schemas.microsoft.com/office/drawing/2014/main" id="{823D7290-BF60-415D-8080-A52FD854D9C5}"/>
              </a:ext>
            </a:extLst>
          </p:cNvPr>
          <p:cNvPicPr>
            <a:picLocks noChangeAspect="1"/>
          </p:cNvPicPr>
          <p:nvPr/>
        </p:nvPicPr>
        <p:blipFill>
          <a:blip r:embed="rId2"/>
          <a:stretch>
            <a:fillRect/>
          </a:stretch>
        </p:blipFill>
        <p:spPr>
          <a:xfrm>
            <a:off x="10039664" y="6272987"/>
            <a:ext cx="1407838" cy="531850"/>
          </a:xfrm>
          <a:prstGeom prst="rect">
            <a:avLst/>
          </a:prstGeom>
        </p:spPr>
      </p:pic>
    </p:spTree>
    <p:extLst>
      <p:ext uri="{BB962C8B-B14F-4D97-AF65-F5344CB8AC3E}">
        <p14:creationId xmlns:p14="http://schemas.microsoft.com/office/powerpoint/2010/main" val="300202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5E126C-EBB9-4611-A840-D5FE060D0BFB}"/>
              </a:ext>
            </a:extLst>
          </p:cNvPr>
          <p:cNvSpPr>
            <a:spLocks noGrp="1"/>
          </p:cNvSpPr>
          <p:nvPr>
            <p:ph type="sldNum" sz="quarter" idx="13"/>
          </p:nvPr>
        </p:nvSpPr>
        <p:spPr/>
        <p:txBody>
          <a:bodyPr/>
          <a:lstStyle/>
          <a:p>
            <a:fld id="{19B51A1E-902D-48AF-9020-955120F399B6}" type="slidenum">
              <a:rPr lang="en-US" noProof="0" smtClean="0"/>
              <a:pPr/>
              <a:t>4</a:t>
            </a:fld>
            <a:endParaRPr lang="en-US" noProof="0" dirty="0"/>
          </a:p>
        </p:txBody>
      </p:sp>
      <p:sp>
        <p:nvSpPr>
          <p:cNvPr id="3" name="Rectangle 2">
            <a:extLst>
              <a:ext uri="{FF2B5EF4-FFF2-40B4-BE49-F238E27FC236}">
                <a16:creationId xmlns:a16="http://schemas.microsoft.com/office/drawing/2014/main" id="{D36D4812-D625-48B6-B9F8-FC60393D9C47}"/>
              </a:ext>
            </a:extLst>
          </p:cNvPr>
          <p:cNvSpPr/>
          <p:nvPr/>
        </p:nvSpPr>
        <p:spPr>
          <a:xfrm>
            <a:off x="353895" y="293398"/>
            <a:ext cx="9311742" cy="6198813"/>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P23 Pupil and staff questionnaires point 79</a:t>
            </a:r>
            <a:endParaRPr lang="en-GB" sz="1400"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“As well as through online questionnaires, inspectors may gather evidence from parents or other stakeholders in person. This may include informal meetings at the start and/or end of the day. These meetings must take place without the presence of the headteacher or senior staff.”</a:t>
            </a:r>
            <a:endParaRPr lang="en-GB" sz="1400"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Meetings held with governors which heads can’t attend but no mention of the wellbeing of the head being discussed.</a:t>
            </a:r>
          </a:p>
          <a:p>
            <a:pPr>
              <a:lnSpc>
                <a:spcPct val="107000"/>
              </a:lnSpc>
              <a:spcAft>
                <a:spcPts val="800"/>
              </a:spcAft>
            </a:pP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So here inspectors will be gathering first hand evidence to ascertain the views of the staff in terms of how they perceive their wellbeing needs and whether they feel the school is helping them to meet their needs.</a:t>
            </a:r>
          </a:p>
          <a:p>
            <a:pPr>
              <a:lnSpc>
                <a:spcPct val="107000"/>
              </a:lnSpc>
              <a:spcAft>
                <a:spcPts val="800"/>
              </a:spcAft>
            </a:pP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Action needs to be taken here to ensure that:</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The services available through </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SAS have been accessed and that staff know and understand what they are and how they can access them.</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It would be really useful to do a staff meeting with staff about how they can access these services through the SAS app.</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Essentially what you know is available as a school leader, the staff need to know. This means that they can access support as and when they need it and will report this to inspectors.</a:t>
            </a: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DB6C17FE-1C4A-4476-8097-28BD8F75FAE1}"/>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321555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F0B1A2-BDB9-4AC7-BAFE-56F2EB2AE097}"/>
              </a:ext>
            </a:extLst>
          </p:cNvPr>
          <p:cNvSpPr>
            <a:spLocks noGrp="1"/>
          </p:cNvSpPr>
          <p:nvPr>
            <p:ph type="sldNum" sz="quarter" idx="13"/>
          </p:nvPr>
        </p:nvSpPr>
        <p:spPr/>
        <p:txBody>
          <a:bodyPr/>
          <a:lstStyle/>
          <a:p>
            <a:fld id="{19B51A1E-902D-48AF-9020-955120F399B6}" type="slidenum">
              <a:rPr lang="en-US" noProof="0" smtClean="0"/>
              <a:pPr/>
              <a:t>5</a:t>
            </a:fld>
            <a:endParaRPr lang="en-US" noProof="0" dirty="0"/>
          </a:p>
        </p:txBody>
      </p:sp>
      <p:sp>
        <p:nvSpPr>
          <p:cNvPr id="3" name="Rectangle 2">
            <a:extLst>
              <a:ext uri="{FF2B5EF4-FFF2-40B4-BE49-F238E27FC236}">
                <a16:creationId xmlns:a16="http://schemas.microsoft.com/office/drawing/2014/main" id="{3F5A38DF-D077-4C44-AAA6-AB6F7F6731AB}"/>
              </a:ext>
            </a:extLst>
          </p:cNvPr>
          <p:cNvSpPr/>
          <p:nvPr/>
        </p:nvSpPr>
        <p:spPr>
          <a:xfrm>
            <a:off x="267977" y="130797"/>
            <a:ext cx="9477439" cy="5938933"/>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P45 The school’s use of assessment -  point 185-188</a:t>
            </a:r>
          </a:p>
          <a:p>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185. When used effectively, assessment helps pupils to embed knowledge and used fluently it assists teachers in producing clear next steps for pupils. However, assessment is too often carried out in a way that creates unnecessary burdens for staff and pupils. It is therefore important that leaders and teachers understand its limitations and avoid misuse and overuse.</a:t>
            </a:r>
          </a:p>
          <a:p>
            <a:endPar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r>
              <a:rPr lang="en-GB" sz="1600" dirty="0">
                <a:solidFill>
                  <a:srgbClr val="787878"/>
                </a:solidFill>
                <a:latin typeface="Proxima Nova" panose="02000506030000020004" pitchFamily="50" charset="0"/>
                <a:cs typeface="Calibri" panose="020F0502020204030204" pitchFamily="34" charset="0"/>
              </a:rPr>
              <a:t>186. Inspectors will therefore evaluate how assessment is used in the school to support the teaching of the curriculum, but not substantially increase teachers’ workloads by necessitating too much one-to-one teaching or overly demanding programmes that are almost impossible to deliver without lowering expectations of some pupils.  </a:t>
            </a:r>
          </a:p>
          <a:p>
            <a:endPar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r>
              <a:rPr lang="en-GB" sz="1600" dirty="0">
                <a:solidFill>
                  <a:srgbClr val="787878"/>
                </a:solidFill>
                <a:latin typeface="Proxima Nova" panose="02000506030000020004" pitchFamily="50" charset="0"/>
                <a:cs typeface="Calibri" panose="020F0502020204030204" pitchFamily="34" charset="0"/>
              </a:rPr>
              <a:t>187. The collection of data can also create an additional workload for leaders and staff. Inspectors will look at whether schools’ collections of attainment or progress data are proportionate, represent an efficient use of school resources, and are sustainable for staff. The Teacher Workload Advisory Group’s report, ‘Making data work’,73 recommends that school leaders should not have more than two or three data collection points a year, and that these should be used to inform clear actions.  </a:t>
            </a:r>
          </a:p>
          <a:p>
            <a:endParaRPr lang="en-GB" sz="1600" dirty="0">
              <a:solidFill>
                <a:srgbClr val="787878"/>
              </a:solidFill>
              <a:latin typeface="Proxima Nova" panose="02000506030000020004" pitchFamily="50" charset="0"/>
              <a:cs typeface="Times New Roman" panose="02020603050405020304" pitchFamily="18" charset="0"/>
            </a:endParaRPr>
          </a:p>
          <a:p>
            <a:r>
              <a:rPr lang="en-GB" sz="1600" dirty="0">
                <a:solidFill>
                  <a:srgbClr val="787878"/>
                </a:solidFill>
                <a:latin typeface="Proxima Nova" panose="02000506030000020004" pitchFamily="50" charset="0"/>
                <a:cs typeface="Calibri" panose="020F0502020204030204" pitchFamily="34" charset="0"/>
              </a:rPr>
              <a:t>188. Schools choosing to use more than two or three data collection points a year should have clear reasoning for what interpretations and actions are informed by the frequency of collection; the time taken to set assessments, collate, analyse and interpret the data; and the time taken to then act on the findings. If a school’s system for data collection is disproportionate, inefficient or unsustainable for staff, inspectors will reflect this in their reporting on the school.</a:t>
            </a:r>
          </a:p>
          <a:p>
            <a:endParaRPr lang="en-GB" b="1" dirty="0">
              <a:latin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372991A-0E24-4051-A8B7-74C79A40050B}"/>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318148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09058A-2781-44E2-AB40-F9D645E52E7A}"/>
              </a:ext>
            </a:extLst>
          </p:cNvPr>
          <p:cNvSpPr>
            <a:spLocks noGrp="1"/>
          </p:cNvSpPr>
          <p:nvPr>
            <p:ph type="sldNum" sz="quarter" idx="13"/>
          </p:nvPr>
        </p:nvSpPr>
        <p:spPr/>
        <p:txBody>
          <a:bodyPr/>
          <a:lstStyle/>
          <a:p>
            <a:fld id="{19B51A1E-902D-48AF-9020-955120F399B6}" type="slidenum">
              <a:rPr lang="en-US" noProof="0" smtClean="0"/>
              <a:pPr/>
              <a:t>6</a:t>
            </a:fld>
            <a:endParaRPr lang="en-US" noProof="0" dirty="0"/>
          </a:p>
        </p:txBody>
      </p:sp>
      <p:sp>
        <p:nvSpPr>
          <p:cNvPr id="3" name="Rectangle 2">
            <a:extLst>
              <a:ext uri="{FF2B5EF4-FFF2-40B4-BE49-F238E27FC236}">
                <a16:creationId xmlns:a16="http://schemas.microsoft.com/office/drawing/2014/main" id="{EA18E13E-9710-48E3-BAC5-2A5066C7BE68}"/>
              </a:ext>
            </a:extLst>
          </p:cNvPr>
          <p:cNvSpPr/>
          <p:nvPr/>
        </p:nvSpPr>
        <p:spPr>
          <a:xfrm>
            <a:off x="257750" y="454123"/>
            <a:ext cx="9297423" cy="6186309"/>
          </a:xfrm>
          <a:prstGeom prst="rect">
            <a:avLst/>
          </a:prstGeom>
        </p:spPr>
        <p:txBody>
          <a:bodyPr wrap="square">
            <a:spAutoFit/>
          </a:bodyPr>
          <a:lstStyle/>
          <a:p>
            <a:r>
              <a:rPr lang="en-GB" b="1" dirty="0">
                <a:solidFill>
                  <a:srgbClr val="24A9E1"/>
                </a:solidFill>
                <a:latin typeface="Proxima Nova Black" panose="02000506030000020004" pitchFamily="50" charset="0"/>
                <a:cs typeface="Times New Roman" panose="02020603050405020304" pitchFamily="18" charset="0"/>
              </a:rPr>
              <a:t>This is a clear focus for inspectors and they have been asked to look at whether the collection of assessment data is overly burdensome for staff.  Ofsted delving into this is inevitable and school leaders need to be ready.</a:t>
            </a:r>
          </a:p>
          <a:p>
            <a:endParaRPr lang="en-GB" dirty="0">
              <a:latin typeface="Calibri" panose="020F0502020204030204" pitchFamily="34" charset="0"/>
              <a:cs typeface="Times New Roman" panose="02020603050405020304" pitchFamily="18" charset="0"/>
            </a:endParaRPr>
          </a:p>
          <a:p>
            <a:endParaRPr lang="en-GB" dirty="0">
              <a:latin typeface="Calibri" panose="020F0502020204030204" pitchFamily="34" charset="0"/>
              <a:cs typeface="Times New Roman" panose="02020603050405020304" pitchFamily="18" charset="0"/>
            </a:endParaRPr>
          </a:p>
          <a:p>
            <a:r>
              <a:rPr lang="en-GB" dirty="0">
                <a:latin typeface="Calibri" panose="020F0502020204030204" pitchFamily="34" charset="0"/>
                <a:cs typeface="Times New Roman" panose="02020603050405020304" pitchFamily="18" charset="0"/>
              </a:rPr>
              <a:t>School leaders need to be clear:</a:t>
            </a:r>
          </a:p>
          <a:p>
            <a:pPr marL="285750" indent="-285750">
              <a:buFont typeface="Arial" panose="020B0604020202020204" pitchFamily="34" charset="0"/>
              <a:buChar char="•"/>
            </a:pPr>
            <a:r>
              <a:rPr lang="en-GB" dirty="0">
                <a:latin typeface="Calibri" panose="020F0502020204030204" pitchFamily="34" charset="0"/>
                <a:cs typeface="Times New Roman" panose="02020603050405020304" pitchFamily="18" charset="0"/>
              </a:rPr>
              <a:t>What they are asking for in terms of type of assessment data</a:t>
            </a:r>
          </a:p>
          <a:p>
            <a:pPr marL="285750" indent="-285750">
              <a:buFont typeface="Arial" panose="020B0604020202020204" pitchFamily="34" charset="0"/>
              <a:buChar char="•"/>
            </a:pPr>
            <a:r>
              <a:rPr lang="en-GB" dirty="0">
                <a:latin typeface="Calibri" panose="020F0502020204030204" pitchFamily="34" charset="0"/>
                <a:cs typeface="Times New Roman" panose="02020603050405020304" pitchFamily="18" charset="0"/>
              </a:rPr>
              <a:t>The workload derived from gaining that data</a:t>
            </a:r>
          </a:p>
          <a:p>
            <a:pPr marL="285750" indent="-285750">
              <a:buFont typeface="Arial" panose="020B0604020202020204" pitchFamily="34" charset="0"/>
              <a:buChar char="•"/>
            </a:pPr>
            <a:r>
              <a:rPr lang="en-GB" dirty="0">
                <a:latin typeface="Calibri" panose="020F0502020204030204" pitchFamily="34" charset="0"/>
                <a:cs typeface="Times New Roman" panose="02020603050405020304" pitchFamily="18" charset="0"/>
              </a:rPr>
              <a:t>Whether, on balance it is worth the time spent collecting it.</a:t>
            </a:r>
          </a:p>
          <a:p>
            <a:pPr marL="285750" indent="-285750">
              <a:buFont typeface="Arial" panose="020B0604020202020204" pitchFamily="34" charset="0"/>
              <a:buChar char="•"/>
            </a:pPr>
            <a:r>
              <a:rPr lang="en-GB" dirty="0">
                <a:latin typeface="Calibri" panose="020F0502020204030204" pitchFamily="34" charset="0"/>
                <a:cs typeface="Times New Roman" panose="02020603050405020304" pitchFamily="18" charset="0"/>
              </a:rPr>
              <a:t>Does this data move the children’s learning forward and is it worth the increase in staff workload.</a:t>
            </a:r>
          </a:p>
          <a:p>
            <a:pPr marL="285750" indent="-285750">
              <a:buFont typeface="Arial" panose="020B0604020202020204" pitchFamily="34" charset="0"/>
              <a:buChar char="•"/>
            </a:pPr>
            <a:endParaRPr lang="en-GB" dirty="0">
              <a:latin typeface="Calibri" panose="020F0502020204030204" pitchFamily="34" charset="0"/>
              <a:cs typeface="Times New Roman" panose="02020603050405020304" pitchFamily="18" charset="0"/>
            </a:endParaRPr>
          </a:p>
          <a:p>
            <a:r>
              <a:rPr lang="en-GB" dirty="0">
                <a:latin typeface="Calibri" panose="020F0502020204030204" pitchFamily="34" charset="0"/>
                <a:cs typeface="Times New Roman" panose="02020603050405020304" pitchFamily="18" charset="0"/>
              </a:rPr>
              <a:t>If the answer to the last question is no then there needs to be a root and branch look at the collection of this data. </a:t>
            </a:r>
          </a:p>
          <a:p>
            <a:endParaRPr lang="en-GB" dirty="0">
              <a:latin typeface="Calibri" panose="020F0502020204030204" pitchFamily="34" charset="0"/>
              <a:cs typeface="Times New Roman" panose="02020603050405020304" pitchFamily="18" charset="0"/>
            </a:endParaRPr>
          </a:p>
          <a:p>
            <a:r>
              <a:rPr lang="en-GB" dirty="0">
                <a:latin typeface="Calibri" panose="020F0502020204030204" pitchFamily="34" charset="0"/>
                <a:cs typeface="Times New Roman" panose="02020603050405020304" pitchFamily="18" charset="0"/>
              </a:rPr>
              <a:t>Avoid at all costs this being done in the teachers own time and demonstrate that time is given in staff meetings to carry out this work. This signals the importance that the school places on this data and doesn’t add to the workload burden.</a:t>
            </a:r>
          </a:p>
          <a:p>
            <a:endParaRPr lang="en-GB" dirty="0">
              <a:latin typeface="Calibri" panose="020F0502020204030204" pitchFamily="34" charset="0"/>
              <a:cs typeface="Times New Roman" panose="02020603050405020304" pitchFamily="18" charset="0"/>
            </a:endParaRPr>
          </a:p>
          <a:p>
            <a:r>
              <a:rPr lang="en-GB" dirty="0">
                <a:latin typeface="Calibri" panose="020F0502020204030204" pitchFamily="34" charset="0"/>
                <a:cs typeface="Times New Roman" panose="02020603050405020304" pitchFamily="18" charset="0"/>
              </a:rPr>
              <a:t>Demonstrate that you have thought of this and be prepared to discuss what you have done to reduce workload in this area. DfE guidance is that assessment data shouldn’t be collected more than 3 times per year. Deviation from this will need explaining.</a:t>
            </a:r>
            <a:endParaRPr lang="en-GB" dirty="0"/>
          </a:p>
        </p:txBody>
      </p:sp>
      <p:pic>
        <p:nvPicPr>
          <p:cNvPr id="4" name="Picture 3">
            <a:extLst>
              <a:ext uri="{FF2B5EF4-FFF2-40B4-BE49-F238E27FC236}">
                <a16:creationId xmlns:a16="http://schemas.microsoft.com/office/drawing/2014/main" id="{B26FDFCE-E1D7-4307-9349-37E24D9BBCC0}"/>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4277990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477840-F30C-4ABD-A93E-56612069B7F3}"/>
              </a:ext>
            </a:extLst>
          </p:cNvPr>
          <p:cNvSpPr>
            <a:spLocks noGrp="1"/>
          </p:cNvSpPr>
          <p:nvPr>
            <p:ph type="sldNum" sz="quarter" idx="13"/>
          </p:nvPr>
        </p:nvSpPr>
        <p:spPr/>
        <p:txBody>
          <a:bodyPr/>
          <a:lstStyle/>
          <a:p>
            <a:fld id="{19B51A1E-902D-48AF-9020-955120F399B6}" type="slidenum">
              <a:rPr lang="en-US" noProof="0" smtClean="0"/>
              <a:pPr/>
              <a:t>7</a:t>
            </a:fld>
            <a:endParaRPr lang="en-US" noProof="0" dirty="0"/>
          </a:p>
        </p:txBody>
      </p:sp>
      <p:sp>
        <p:nvSpPr>
          <p:cNvPr id="3" name="Rectangle 2">
            <a:extLst>
              <a:ext uri="{FF2B5EF4-FFF2-40B4-BE49-F238E27FC236}">
                <a16:creationId xmlns:a16="http://schemas.microsoft.com/office/drawing/2014/main" id="{8EF423EB-B2F3-4C79-A487-3213177D0AFE}"/>
              </a:ext>
            </a:extLst>
          </p:cNvPr>
          <p:cNvSpPr/>
          <p:nvPr/>
        </p:nvSpPr>
        <p:spPr>
          <a:xfrm>
            <a:off x="261842" y="260830"/>
            <a:ext cx="9489712" cy="5873531"/>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P52 Behaviour and Attitudes point 202</a:t>
            </a:r>
          </a:p>
          <a:p>
            <a:pPr>
              <a:lnSpc>
                <a:spcPct val="107000"/>
              </a:lnSpc>
              <a:spcAft>
                <a:spcPts val="800"/>
              </a:spcAft>
            </a:pPr>
            <a:r>
              <a:rPr lang="en-GB" sz="1600" b="1"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“a positive and respectful school culture in which staff know and care about pupils”</a:t>
            </a:r>
            <a:endPar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In this section inspectors will be looking at relationships between staff and pupils. There are some challenges here especially for secondary schools where large numbers </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of students are seen by teachers every day.</a:t>
            </a:r>
          </a:p>
          <a:p>
            <a:pPr>
              <a:lnSpc>
                <a:spcPct val="107000"/>
              </a:lnSpc>
              <a:spcAft>
                <a:spcPts val="800"/>
              </a:spcAft>
            </a:pP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Knowing about pupils and caring for them includes their mental health and wellbeing needs.</a:t>
            </a: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Things to consider:</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Do you and your staff know about the wellbeing and mental health needs of your pupils?</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What infrastructure is in place to support pupils mental health and wellbeing? Do you have areas of the school where pupils can relax and have downtime, essentially their spaces? Do you provide opportunities to support wellbeing through outdoor activities at lunchtimes and breaks. Some schools use gardening or forest schools approaches to develop this work.</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If some pupils have significant needs, how have these been addressed? </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have mental health needs been addressed? How have speech and language needs been addressed? Have you made use of the pupil wellbeing resources provided by SAS such as the “Be a Champion” resource?</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Do you really know </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your children and what makes them tick and trigger points?</a:t>
            </a: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8E74C1A-B695-4669-AE64-D50D04870763}"/>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490613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742275-B9CF-499B-93A3-D9420ADCF33C}"/>
              </a:ext>
            </a:extLst>
          </p:cNvPr>
          <p:cNvSpPr>
            <a:spLocks noGrp="1"/>
          </p:cNvSpPr>
          <p:nvPr>
            <p:ph type="sldNum" sz="quarter" idx="13"/>
          </p:nvPr>
        </p:nvSpPr>
        <p:spPr/>
        <p:txBody>
          <a:bodyPr/>
          <a:lstStyle/>
          <a:p>
            <a:fld id="{19B51A1E-902D-48AF-9020-955120F399B6}" type="slidenum">
              <a:rPr lang="en-US" noProof="0" smtClean="0"/>
              <a:pPr/>
              <a:t>8</a:t>
            </a:fld>
            <a:endParaRPr lang="en-US" noProof="0" dirty="0"/>
          </a:p>
        </p:txBody>
      </p:sp>
      <p:sp>
        <p:nvSpPr>
          <p:cNvPr id="3" name="Rectangle 2">
            <a:extLst>
              <a:ext uri="{FF2B5EF4-FFF2-40B4-BE49-F238E27FC236}">
                <a16:creationId xmlns:a16="http://schemas.microsoft.com/office/drawing/2014/main" id="{1020E87C-B98C-4B78-97AA-815B5282FEF8}"/>
              </a:ext>
            </a:extLst>
          </p:cNvPr>
          <p:cNvSpPr/>
          <p:nvPr/>
        </p:nvSpPr>
        <p:spPr>
          <a:xfrm>
            <a:off x="255704" y="309029"/>
            <a:ext cx="9477439" cy="5642955"/>
          </a:xfrm>
          <a:prstGeom prst="rect">
            <a:avLst/>
          </a:prstGeom>
        </p:spPr>
        <p:txBody>
          <a:bodyPr wrap="square">
            <a:spAutoFit/>
          </a:bodyPr>
          <a:lstStyle/>
          <a:p>
            <a:pPr>
              <a:lnSpc>
                <a:spcPct val="107000"/>
              </a:lnSpc>
              <a:spcAft>
                <a:spcPts val="800"/>
              </a:spcAft>
            </a:pPr>
            <a:r>
              <a:rPr lang="en-GB" b="1" dirty="0">
                <a:solidFill>
                  <a:srgbClr val="787878"/>
                </a:solidFill>
                <a:latin typeface="Proxima Nova Black" panose="02000506030000020004" pitchFamily="50" charset="0"/>
                <a:ea typeface="Calibri" panose="020F0502020204030204" pitchFamily="34" charset="0"/>
                <a:cs typeface="Times New Roman" panose="02020603050405020304" pitchFamily="18" charset="0"/>
              </a:rPr>
              <a:t>P56 Grade Descriptor for outstanding behaviour and attitudes point 214</a:t>
            </a:r>
          </a:p>
          <a:p>
            <a:pPr>
              <a:lnSpc>
                <a:spcPct val="107000"/>
              </a:lnSpc>
              <a:spcAft>
                <a:spcPts val="800"/>
              </a:spcAft>
            </a:pPr>
            <a:r>
              <a:rPr lang="en-GB" b="1" dirty="0">
                <a:solidFill>
                  <a:srgbClr val="787878"/>
                </a:solidFill>
                <a:latin typeface="Proxima Nova Black" panose="02000506030000020004" pitchFamily="50" charset="0"/>
                <a:ea typeface="Calibri" panose="020F0502020204030204" pitchFamily="34" charset="0"/>
                <a:cs typeface="Times New Roman" panose="02020603050405020304" pitchFamily="18" charset="0"/>
              </a:rPr>
              <a:t>The extent to which “Pupils actively support the wellbeing of other pupils.”</a:t>
            </a:r>
            <a:endParaRPr lang="en-GB" dirty="0">
              <a:solidFill>
                <a:srgbClr val="787878"/>
              </a:solidFill>
              <a:effectLst/>
              <a:latin typeface="Proxima Nova Black"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Inspectors will make a judgement about the extent to which wellbeing is embedded or whether it is a bolt on.</a:t>
            </a:r>
          </a:p>
          <a:p>
            <a:pPr>
              <a:lnSpc>
                <a:spcPct val="107000"/>
              </a:lnSpc>
              <a:spcAft>
                <a:spcPts val="800"/>
              </a:spcAft>
            </a:pPr>
            <a:endPar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If you can demonstrate that it is so embedded that the children live your ethos and culture around wellbeing then you are well on the way to a good judgement in this area.</a:t>
            </a:r>
          </a:p>
          <a:p>
            <a:pPr>
              <a:lnSpc>
                <a:spcPct val="107000"/>
              </a:lnSpc>
              <a:spcAft>
                <a:spcPts val="800"/>
              </a:spcAft>
            </a:pPr>
            <a:endPar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Questions to think about in preparing:</a:t>
            </a:r>
          </a:p>
          <a:p>
            <a:pPr marL="285750" indent="-285750">
              <a:lnSpc>
                <a:spcPct val="107000"/>
              </a:lnSpc>
              <a:spcAft>
                <a:spcPts val="800"/>
              </a:spcAft>
              <a:buFont typeface="Arial" panose="020B0604020202020204" pitchFamily="34" charset="0"/>
              <a:buChar char="•"/>
            </a:pPr>
            <a:r>
              <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rPr>
              <a:t>Do you</a:t>
            </a: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r pupils understand wellbeing, what it means and how it feels to have good wellbeing?</a:t>
            </a:r>
          </a:p>
          <a:p>
            <a:pPr marL="285750" indent="-285750">
              <a:lnSpc>
                <a:spcPct val="107000"/>
              </a:lnSpc>
              <a:spcAft>
                <a:spcPts val="800"/>
              </a:spcAft>
              <a:buFont typeface="Arial" panose="020B0604020202020204" pitchFamily="34" charset="0"/>
              <a:buChar char="•"/>
            </a:pPr>
            <a:r>
              <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rPr>
              <a:t>If they do, how has this work been developed with and by the pupils to support peer to peer wellbeing?</a:t>
            </a:r>
          </a:p>
          <a:p>
            <a:pPr marL="285750" indent="-285750">
              <a:lnSpc>
                <a:spcPct val="107000"/>
              </a:lnSpc>
              <a:spcAft>
                <a:spcPts val="800"/>
              </a:spcAft>
              <a:buFont typeface="Arial" panose="020B0604020202020204" pitchFamily="34" charset="0"/>
              <a:buChar char="•"/>
            </a:pP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Are there systems in place to address bullying and rebuild pupil confidence after an episode? We often consider the bully but the bullied, if they don’t have their needs met, often carry the mental scars for a long time.</a:t>
            </a:r>
          </a:p>
          <a:p>
            <a:pPr marL="285750" indent="-285750">
              <a:lnSpc>
                <a:spcPct val="107000"/>
              </a:lnSpc>
              <a:spcAft>
                <a:spcPts val="800"/>
              </a:spcAft>
              <a:buFont typeface="Arial" panose="020B0604020202020204" pitchFamily="34" charset="0"/>
              <a:buChar char="•"/>
            </a:pPr>
            <a:r>
              <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rPr>
              <a:t>Do you commit resource to pupils creating wellbeing opportunit</a:t>
            </a:r>
            <a:r>
              <a:rPr lang="en-GB" sz="1600" dirty="0">
                <a:solidFill>
                  <a:srgbClr val="24A9E1"/>
                </a:solidFill>
                <a:latin typeface="Proxima Nova" panose="02000506030000020004" pitchFamily="50" charset="0"/>
                <a:ea typeface="Calibri" panose="020F0502020204030204" pitchFamily="34" charset="0"/>
                <a:cs typeface="Times New Roman" panose="02020603050405020304" pitchFamily="18" charset="0"/>
              </a:rPr>
              <a:t>ies for their peers? Is this work supported by a senior member of staff. Poor wellbeing will affect outcomes.</a:t>
            </a:r>
            <a:endParaRPr lang="en-GB" sz="1600" dirty="0">
              <a:solidFill>
                <a:srgbClr val="24A9E1"/>
              </a:solidFill>
              <a:effectLst/>
              <a:latin typeface="Proxima Nova" panose="02000506030000020004" pitchFamily="50"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C3EBF6E2-A252-4249-8068-BD76AD78EB36}"/>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3144680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475D64-9636-4F09-9082-3D3A5A546ADD}"/>
              </a:ext>
            </a:extLst>
          </p:cNvPr>
          <p:cNvSpPr>
            <a:spLocks noGrp="1"/>
          </p:cNvSpPr>
          <p:nvPr>
            <p:ph type="sldNum" sz="quarter" idx="13"/>
          </p:nvPr>
        </p:nvSpPr>
        <p:spPr/>
        <p:txBody>
          <a:bodyPr/>
          <a:lstStyle/>
          <a:p>
            <a:fld id="{19B51A1E-902D-48AF-9020-955120F399B6}" type="slidenum">
              <a:rPr lang="en-US" noProof="0" smtClean="0"/>
              <a:pPr/>
              <a:t>9</a:t>
            </a:fld>
            <a:endParaRPr lang="en-US" noProof="0" dirty="0"/>
          </a:p>
        </p:txBody>
      </p:sp>
      <p:sp>
        <p:nvSpPr>
          <p:cNvPr id="3" name="Rectangle 2">
            <a:extLst>
              <a:ext uri="{FF2B5EF4-FFF2-40B4-BE49-F238E27FC236}">
                <a16:creationId xmlns:a16="http://schemas.microsoft.com/office/drawing/2014/main" id="{9DFE1156-EE60-4DA9-8A17-D744B537F49C}"/>
              </a:ext>
            </a:extLst>
          </p:cNvPr>
          <p:cNvSpPr/>
          <p:nvPr/>
        </p:nvSpPr>
        <p:spPr>
          <a:xfrm>
            <a:off x="280253" y="278344"/>
            <a:ext cx="9465164" cy="5778441"/>
          </a:xfrm>
          <a:prstGeom prst="rect">
            <a:avLst/>
          </a:prstGeom>
        </p:spPr>
        <p:txBody>
          <a:bodyPr wrap="square">
            <a:spAutoFit/>
          </a:bodyPr>
          <a:lstStyle/>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P64 Leadership and Management point 229</a:t>
            </a:r>
          </a:p>
          <a:p>
            <a:pPr>
              <a:lnSpc>
                <a:spcPct val="107000"/>
              </a:lnSpc>
              <a:spcAft>
                <a:spcPts val="800"/>
              </a:spcAft>
            </a:pPr>
            <a:r>
              <a:rPr lang="en-GB" b="1" dirty="0">
                <a:solidFill>
                  <a:srgbClr val="24A9E1"/>
                </a:solidFill>
                <a:latin typeface="Proxima Nova Black" panose="02000506030000020004" pitchFamily="50" charset="0"/>
                <a:ea typeface="Calibri" panose="020F0502020204030204" pitchFamily="34" charset="0"/>
                <a:cs typeface="Times New Roman" panose="02020603050405020304" pitchFamily="18" charset="0"/>
              </a:rPr>
              <a:t>“the extent to which leaders take into account the workload and well-being of their staff, while also developing and strengthening the quality of the workforce.”</a:t>
            </a:r>
          </a:p>
          <a:p>
            <a:pPr>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Here there is ample room to talk about the support available from SAS!</a:t>
            </a:r>
          </a:p>
          <a:p>
            <a:pPr>
              <a:lnSpc>
                <a:spcPct val="107000"/>
              </a:lnSpc>
              <a:spcAft>
                <a:spcPts val="800"/>
              </a:spcAft>
            </a:pP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Questions to ask yourself in preparing for the inspection:</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Have we reviewed workload as a leadership team? Have we reduced unnecessary workload, if so how? Do the staff know how, and can they articulate this to inspectors?</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How have you used SAS wellbeing support to support staff who have needed it urgently? Reactive action.</a:t>
            </a:r>
          </a:p>
          <a:p>
            <a:pPr marL="285750" indent="-285750">
              <a:lnSpc>
                <a:spcPct val="107000"/>
              </a:lnSpc>
              <a:spcAft>
                <a:spcPts val="800"/>
              </a:spcAft>
              <a:buFont typeface="Arial" panose="020B0604020202020204" pitchFamily="34" charset="0"/>
              <a:buChar char="•"/>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How have you planned ahead for the wellbeing of staff to help them become more resilient and have wellbeing? What is your plan and what impact do you expect it to have?</a:t>
            </a:r>
          </a:p>
          <a:p>
            <a:pPr marL="285750" indent="-285750">
              <a:lnSpc>
                <a:spcPct val="107000"/>
              </a:lnSpc>
              <a:spcAft>
                <a:spcPts val="800"/>
              </a:spcAft>
              <a:buFont typeface="Arial" panose="020B0604020202020204" pitchFamily="34" charset="0"/>
              <a:buChar char="•"/>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SAS can support you with this and have both reactive and pre-emptive support to offer. Do you know what it is and how to access it?</a:t>
            </a:r>
          </a:p>
          <a:p>
            <a:pPr>
              <a:lnSpc>
                <a:spcPct val="107000"/>
              </a:lnSpc>
              <a:spcAft>
                <a:spcPts val="800"/>
              </a:spcAft>
            </a:pP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      For example: the NAHT Wellness and Protect offer includes a wellbeing day for all staff. </a:t>
            </a:r>
          </a:p>
          <a:p>
            <a:pPr>
              <a:lnSpc>
                <a:spcPct val="107000"/>
              </a:lnSpc>
              <a:spcAft>
                <a:spcPts val="800"/>
              </a:spcAft>
            </a:pPr>
            <a:r>
              <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rPr>
              <a:t>But as a school to you allow staff time to attend their</a:t>
            </a:r>
            <a:r>
              <a:rPr lang="en-GB" sz="1600" dirty="0">
                <a:solidFill>
                  <a:srgbClr val="787878"/>
                </a:solidFill>
                <a:latin typeface="Proxima Nova" panose="02000506030000020004" pitchFamily="50" charset="0"/>
                <a:ea typeface="Calibri" panose="020F0502020204030204" pitchFamily="34" charset="0"/>
                <a:cs typeface="Times New Roman" panose="02020603050405020304" pitchFamily="18" charset="0"/>
              </a:rPr>
              <a:t> own children’s sports days or Christmas play?</a:t>
            </a:r>
            <a:endParaRPr lang="en-GB" sz="1600" dirty="0">
              <a:solidFill>
                <a:srgbClr val="787878"/>
              </a:solidFill>
              <a:effectLst/>
              <a:latin typeface="Proxima Nova" panose="02000506030000020004" pitchFamily="50"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28F5A8F-139D-4C80-810A-58B76F6A1B72}"/>
              </a:ext>
            </a:extLst>
          </p:cNvPr>
          <p:cNvPicPr>
            <a:picLocks noChangeAspect="1"/>
          </p:cNvPicPr>
          <p:nvPr/>
        </p:nvPicPr>
        <p:blipFill>
          <a:blip r:embed="rId2"/>
          <a:stretch>
            <a:fillRect/>
          </a:stretch>
        </p:blipFill>
        <p:spPr>
          <a:xfrm>
            <a:off x="10039204" y="6273713"/>
            <a:ext cx="1408298" cy="530398"/>
          </a:xfrm>
          <a:prstGeom prst="rect">
            <a:avLst/>
          </a:prstGeom>
        </p:spPr>
      </p:pic>
    </p:spTree>
    <p:extLst>
      <p:ext uri="{BB962C8B-B14F-4D97-AF65-F5344CB8AC3E}">
        <p14:creationId xmlns:p14="http://schemas.microsoft.com/office/powerpoint/2010/main" val="1948157726"/>
      </p:ext>
    </p:extLst>
  </p:cSld>
  <p:clrMapOvr>
    <a:masterClrMapping/>
  </p:clrMapOvr>
</p:sld>
</file>

<file path=ppt/theme/theme1.xml><?xml version="1.0" encoding="utf-8"?>
<a:theme xmlns:a="http://schemas.openxmlformats.org/drawingml/2006/main" name="Office Theme">
  <a:themeElements>
    <a:clrScheme name="Custom 134">
      <a:dk1>
        <a:srgbClr val="000000"/>
      </a:dk1>
      <a:lt1>
        <a:srgbClr val="FFFFFF"/>
      </a:lt1>
      <a:dk2>
        <a:srgbClr val="000000"/>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Custom 15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C84B30EC-0085-4B02-B549-85261AA7A7FD}" vid="{B38EAA63-7B49-47D5-A9B8-CCF1CC9145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1D8AE1-AF50-4238-9545-788684540ABB}">
  <ds:schemaRefs>
    <ds:schemaRef ds:uri="http://schemas.microsoft.com/sharepoint/v3/contenttype/forms"/>
  </ds:schemaRefs>
</ds:datastoreItem>
</file>

<file path=customXml/itemProps2.xml><?xml version="1.0" encoding="utf-8"?>
<ds:datastoreItem xmlns:ds="http://schemas.openxmlformats.org/officeDocument/2006/customXml" ds:itemID="{8519935D-ADE6-42ED-B568-839405AD6ABE}">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B15BD18-190D-4514-9BDF-0746D033B5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Minimalist color presentation</Template>
  <TotalTime>0</TotalTime>
  <Words>2667</Words>
  <Application>Microsoft Office PowerPoint</Application>
  <PresentationFormat>Widescreen</PresentationFormat>
  <Paragraphs>146</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Corbel</vt:lpstr>
      <vt:lpstr>Proxima Nova</vt:lpstr>
      <vt:lpstr>Proxima Nova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2020-01-09T21:17:07Z</dcterms:created>
  <dcterms:modified xsi:type="dcterms:W3CDTF">2020-03-02T14:56:21Z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